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4"/>
  </p:notesMasterIdLst>
  <p:sldIdLst>
    <p:sldId id="256" r:id="rId2"/>
    <p:sldId id="257" r:id="rId3"/>
    <p:sldId id="331" r:id="rId4"/>
    <p:sldId id="355" r:id="rId5"/>
    <p:sldId id="332" r:id="rId6"/>
    <p:sldId id="333" r:id="rId7"/>
    <p:sldId id="334" r:id="rId8"/>
    <p:sldId id="335" r:id="rId9"/>
    <p:sldId id="356" r:id="rId10"/>
    <p:sldId id="357" r:id="rId11"/>
    <p:sldId id="358" r:id="rId12"/>
    <p:sldId id="359" r:id="rId13"/>
    <p:sldId id="360" r:id="rId14"/>
    <p:sldId id="361" r:id="rId15"/>
    <p:sldId id="362" r:id="rId16"/>
    <p:sldId id="363" r:id="rId17"/>
    <p:sldId id="364" r:id="rId18"/>
    <p:sldId id="365" r:id="rId19"/>
    <p:sldId id="366" r:id="rId20"/>
    <p:sldId id="367" r:id="rId21"/>
    <p:sldId id="368" r:id="rId22"/>
    <p:sldId id="369" r:id="rId23"/>
    <p:sldId id="370" r:id="rId24"/>
    <p:sldId id="371" r:id="rId25"/>
    <p:sldId id="372" r:id="rId26"/>
    <p:sldId id="336" r:id="rId27"/>
    <p:sldId id="337" r:id="rId28"/>
    <p:sldId id="338" r:id="rId29"/>
    <p:sldId id="353" r:id="rId30"/>
    <p:sldId id="340" r:id="rId31"/>
    <p:sldId id="354" r:id="rId32"/>
    <p:sldId id="342" r:id="rId33"/>
    <p:sldId id="343" r:id="rId34"/>
    <p:sldId id="344" r:id="rId35"/>
    <p:sldId id="345" r:id="rId36"/>
    <p:sldId id="346" r:id="rId37"/>
    <p:sldId id="347" r:id="rId38"/>
    <p:sldId id="348" r:id="rId39"/>
    <p:sldId id="349" r:id="rId40"/>
    <p:sldId id="350" r:id="rId41"/>
    <p:sldId id="351" r:id="rId42"/>
    <p:sldId id="305" r:id="rId43"/>
    <p:sldId id="352"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73" r:id="rId69"/>
    <p:sldId id="374" r:id="rId70"/>
    <p:sldId id="375" r:id="rId71"/>
    <p:sldId id="376" r:id="rId72"/>
    <p:sldId id="377" r:id="rId73"/>
    <p:sldId id="378" r:id="rId74"/>
    <p:sldId id="379" r:id="rId75"/>
    <p:sldId id="380" r:id="rId76"/>
    <p:sldId id="381" r:id="rId77"/>
    <p:sldId id="384" r:id="rId78"/>
    <p:sldId id="382" r:id="rId79"/>
    <p:sldId id="383" r:id="rId80"/>
    <p:sldId id="385" r:id="rId81"/>
    <p:sldId id="386" r:id="rId82"/>
    <p:sldId id="387"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906"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4DA344-B74A-44B8-A72B-59C85FA8AFA8}" type="datetimeFigureOut">
              <a:rPr lang="en-US" smtClean="0"/>
              <a:pPr/>
              <a:t>9/26/2011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4F2DDD-A3F2-4539-8EDA-A8B9C8C92BFE}" type="slidenum">
              <a:rPr lang="en-US" smtClean="0"/>
              <a:pPr/>
              <a:t>‹#›</a:t>
            </a:fld>
            <a:endParaRPr lang="en-US"/>
          </a:p>
        </p:txBody>
      </p:sp>
    </p:spTree>
    <p:extLst>
      <p:ext uri="{BB962C8B-B14F-4D97-AF65-F5344CB8AC3E}">
        <p14:creationId xmlns:p14="http://schemas.microsoft.com/office/powerpoint/2010/main" val="2009721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Rot="1" noChangeAspect="1" noChangeArrowheads="1" noTextEdit="1"/>
          </p:cNvSpPr>
          <p:nvPr>
            <p:ph type="sldImg"/>
          </p:nvPr>
        </p:nvSpPr>
        <p:spPr>
          <a:ln/>
        </p:spPr>
      </p:sp>
      <p:sp>
        <p:nvSpPr>
          <p:cNvPr id="517123" name="Rectangle 3"/>
          <p:cNvSpPr>
            <a:spLocks noGrp="1" noChangeArrowheads="1"/>
          </p:cNvSpPr>
          <p:nvPr>
            <p:ph type="body" idx="1"/>
          </p:nvPr>
        </p:nvSpPr>
        <p:spPr>
          <a:noFill/>
          <a:ln/>
        </p:spPr>
        <p:txBody>
          <a:bodyPr lIns="90135" tIns="44277" rIns="90135" bIns="44277"/>
          <a:lstStyle/>
          <a:p>
            <a:endParaRPr lang="en-US" smtClean="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A01098EB-7E74-42CF-90E7-318F91C71E76}" type="slidenum">
              <a:rPr lang="en-US"/>
              <a:pPr/>
              <a:t>48</a:t>
            </a:fld>
            <a:endParaRPr lang="en-US"/>
          </a:p>
        </p:txBody>
      </p:sp>
      <p:sp>
        <p:nvSpPr>
          <p:cNvPr id="24579" name="Rectangle 2"/>
          <p:cNvSpPr>
            <a:spLocks noGrp="1" noRot="1" noChangeAspect="1" noChangeArrowheads="1"/>
          </p:cNvSpPr>
          <p:nvPr>
            <p:ph type="sldImg"/>
          </p:nvPr>
        </p:nvSpPr>
        <p:spPr>
          <a:xfrm>
            <a:off x="1143000" y="684213"/>
            <a:ext cx="4572000" cy="3429000"/>
          </a:xfrm>
          <a:solidFill>
            <a:srgbClr val="FFFFFF"/>
          </a:solidFill>
          <a:ln/>
        </p:spPr>
      </p:sp>
      <p:sp>
        <p:nvSpPr>
          <p:cNvPr id="24580" name="Rectangle 3"/>
          <p:cNvSpPr>
            <a:spLocks noGrp="1" noChangeArrowheads="1"/>
          </p:cNvSpPr>
          <p:nvPr>
            <p:ph type="body" idx="1"/>
          </p:nvPr>
        </p:nvSpPr>
        <p:spPr>
          <a:xfrm>
            <a:off x="912813" y="4344988"/>
            <a:ext cx="5032375" cy="4114800"/>
          </a:xfrm>
          <a:solidFill>
            <a:srgbClr val="FFFFFF"/>
          </a:solidFill>
          <a:ln/>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90121922-A0B5-4F26-900B-9642629A3310}" type="slidenum">
              <a:rPr lang="en-US"/>
              <a:pPr/>
              <a:t>49</a:t>
            </a:fld>
            <a:endParaRPr lang="en-US"/>
          </a:p>
        </p:txBody>
      </p:sp>
      <p:sp>
        <p:nvSpPr>
          <p:cNvPr id="26627" name="Rectangle 2"/>
          <p:cNvSpPr>
            <a:spLocks noGrp="1" noRot="1" noChangeAspect="1" noChangeArrowheads="1"/>
          </p:cNvSpPr>
          <p:nvPr>
            <p:ph type="sldImg"/>
          </p:nvPr>
        </p:nvSpPr>
        <p:spPr>
          <a:xfrm>
            <a:off x="1143000" y="684213"/>
            <a:ext cx="4572000" cy="3429000"/>
          </a:xfrm>
          <a:solidFill>
            <a:srgbClr val="FFFFFF"/>
          </a:solidFill>
          <a:ln/>
        </p:spPr>
      </p:sp>
      <p:sp>
        <p:nvSpPr>
          <p:cNvPr id="26628" name="Rectangle 3"/>
          <p:cNvSpPr>
            <a:spLocks noGrp="1" noChangeArrowheads="1"/>
          </p:cNvSpPr>
          <p:nvPr>
            <p:ph type="body" idx="1"/>
          </p:nvPr>
        </p:nvSpPr>
        <p:spPr>
          <a:xfrm>
            <a:off x="912813" y="4344988"/>
            <a:ext cx="5032375" cy="4114800"/>
          </a:xfrm>
          <a:solidFill>
            <a:srgbClr val="FFFFFF"/>
          </a:solidFill>
          <a:ln/>
        </p:spPr>
        <p:txBody>
          <a:bodyP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4B530318-79B0-4946-A3A0-FB5AE0F07FED}" type="slidenum">
              <a:rPr lang="en-US"/>
              <a:pPr/>
              <a:t>51</a:t>
            </a:fld>
            <a:endParaRPr lang="en-US"/>
          </a:p>
        </p:txBody>
      </p:sp>
      <p:sp>
        <p:nvSpPr>
          <p:cNvPr id="29699" name="Rectangle 2"/>
          <p:cNvSpPr>
            <a:spLocks noGrp="1" noRot="1" noChangeAspect="1" noChangeArrowheads="1"/>
          </p:cNvSpPr>
          <p:nvPr>
            <p:ph type="sldImg"/>
          </p:nvPr>
        </p:nvSpPr>
        <p:spPr>
          <a:xfrm>
            <a:off x="1143000" y="684213"/>
            <a:ext cx="4572000" cy="3429000"/>
          </a:xfrm>
          <a:solidFill>
            <a:srgbClr val="FFFFFF"/>
          </a:solidFill>
          <a:ln/>
        </p:spPr>
      </p:sp>
      <p:sp>
        <p:nvSpPr>
          <p:cNvPr id="29700" name="Rectangle 3"/>
          <p:cNvSpPr>
            <a:spLocks noGrp="1" noChangeArrowheads="1"/>
          </p:cNvSpPr>
          <p:nvPr>
            <p:ph type="body" idx="1"/>
          </p:nvPr>
        </p:nvSpPr>
        <p:spPr>
          <a:xfrm>
            <a:off x="912813" y="4344988"/>
            <a:ext cx="5032375" cy="4114800"/>
          </a:xfrm>
          <a:solidFill>
            <a:srgbClr val="FFFFFF"/>
          </a:solidFill>
          <a:ln/>
        </p:spPr>
        <p:txBody>
          <a:bodyPr/>
          <a:lstStyle/>
          <a:p>
            <a:pPr eaLnBrk="1" hangingPunct="1"/>
            <a:r>
              <a:rPr lang="en-US" smtClean="0"/>
              <a:t>If</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E02165A0-1A54-4B11-8E83-95A83896C546}" type="slidenum">
              <a:rPr lang="en-US"/>
              <a:pPr/>
              <a:t>52</a:t>
            </a:fld>
            <a:endParaRPr lang="en-US"/>
          </a:p>
        </p:txBody>
      </p:sp>
      <p:sp>
        <p:nvSpPr>
          <p:cNvPr id="31747" name="Rectangle 2"/>
          <p:cNvSpPr>
            <a:spLocks noGrp="1" noRot="1" noChangeAspect="1" noChangeArrowheads="1"/>
          </p:cNvSpPr>
          <p:nvPr>
            <p:ph type="sldImg"/>
          </p:nvPr>
        </p:nvSpPr>
        <p:spPr>
          <a:xfrm>
            <a:off x="1143000" y="684213"/>
            <a:ext cx="4572000" cy="3429000"/>
          </a:xfrm>
          <a:solidFill>
            <a:srgbClr val="FFFFFF"/>
          </a:solidFill>
          <a:ln/>
        </p:spPr>
      </p:sp>
      <p:sp>
        <p:nvSpPr>
          <p:cNvPr id="31748" name="Rectangle 3"/>
          <p:cNvSpPr>
            <a:spLocks noGrp="1" noChangeArrowheads="1"/>
          </p:cNvSpPr>
          <p:nvPr>
            <p:ph type="body" idx="1"/>
          </p:nvPr>
        </p:nvSpPr>
        <p:spPr>
          <a:xfrm>
            <a:off x="912813" y="4344988"/>
            <a:ext cx="5032375" cy="4114800"/>
          </a:xfrm>
          <a:solidFill>
            <a:srgbClr val="FFFFFF"/>
          </a:solidFill>
          <a:ln/>
        </p:spPr>
        <p:txBody>
          <a:bodyPr/>
          <a:lstStyle/>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B3233D2E-B80B-416D-975A-1D8229CDC141}" type="slidenum">
              <a:rPr lang="en-US"/>
              <a:pPr/>
              <a:t>56</a:t>
            </a:fld>
            <a:endParaRPr lang="en-US"/>
          </a:p>
        </p:txBody>
      </p:sp>
      <p:sp>
        <p:nvSpPr>
          <p:cNvPr id="36867" name="Rectangle 2"/>
          <p:cNvSpPr>
            <a:spLocks noGrp="1" noRot="1" noChangeAspect="1" noChangeArrowheads="1"/>
          </p:cNvSpPr>
          <p:nvPr>
            <p:ph type="sldImg"/>
          </p:nvPr>
        </p:nvSpPr>
        <p:spPr>
          <a:xfrm>
            <a:off x="1143000" y="684213"/>
            <a:ext cx="4572000" cy="3429000"/>
          </a:xfrm>
          <a:solidFill>
            <a:srgbClr val="FFFFFF"/>
          </a:solidFill>
          <a:ln/>
        </p:spPr>
      </p:sp>
      <p:sp>
        <p:nvSpPr>
          <p:cNvPr id="36868" name="Rectangle 3"/>
          <p:cNvSpPr>
            <a:spLocks noGrp="1" noChangeArrowheads="1"/>
          </p:cNvSpPr>
          <p:nvPr>
            <p:ph type="body" idx="1"/>
          </p:nvPr>
        </p:nvSpPr>
        <p:spPr>
          <a:xfrm>
            <a:off x="912813" y="4344988"/>
            <a:ext cx="5032375" cy="4114800"/>
          </a:xfrm>
          <a:solidFill>
            <a:srgbClr val="FFFFFF"/>
          </a:solidFill>
          <a:ln/>
        </p:spPr>
        <p:txBody>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49FB3A54-3492-4197-9E50-51A4ED39C891}" type="slidenum">
              <a:rPr lang="en-US"/>
              <a:pPr/>
              <a:t>57</a:t>
            </a:fld>
            <a:endParaRPr lang="en-US"/>
          </a:p>
        </p:txBody>
      </p:sp>
      <p:sp>
        <p:nvSpPr>
          <p:cNvPr id="38915" name="Rectangle 2"/>
          <p:cNvSpPr>
            <a:spLocks noGrp="1" noRot="1" noChangeAspect="1" noChangeArrowheads="1"/>
          </p:cNvSpPr>
          <p:nvPr>
            <p:ph type="sldImg"/>
          </p:nvPr>
        </p:nvSpPr>
        <p:spPr>
          <a:xfrm>
            <a:off x="1143000" y="684213"/>
            <a:ext cx="4572000" cy="3429000"/>
          </a:xfrm>
          <a:solidFill>
            <a:srgbClr val="FFFFFF"/>
          </a:solidFill>
          <a:ln/>
        </p:spPr>
      </p:sp>
      <p:sp>
        <p:nvSpPr>
          <p:cNvPr id="38916" name="Rectangle 3"/>
          <p:cNvSpPr>
            <a:spLocks noGrp="1" noChangeArrowheads="1"/>
          </p:cNvSpPr>
          <p:nvPr>
            <p:ph type="body" idx="1"/>
          </p:nvPr>
        </p:nvSpPr>
        <p:spPr>
          <a:xfrm>
            <a:off x="912813" y="4344988"/>
            <a:ext cx="5032375" cy="4114800"/>
          </a:xfrm>
          <a:solidFill>
            <a:srgbClr val="FFFFFF"/>
          </a:solidFill>
          <a:ln/>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3B660DCC-E465-4D4C-BD7F-906F83043B62}" type="slidenum">
              <a:rPr lang="en-US"/>
              <a:pPr/>
              <a:t>59</a:t>
            </a:fld>
            <a:endParaRPr lang="en-US"/>
          </a:p>
        </p:txBody>
      </p:sp>
      <p:sp>
        <p:nvSpPr>
          <p:cNvPr id="41987" name="Rectangle 2"/>
          <p:cNvSpPr>
            <a:spLocks noGrp="1" noRot="1" noChangeAspect="1" noChangeArrowheads="1"/>
          </p:cNvSpPr>
          <p:nvPr>
            <p:ph type="sldImg"/>
          </p:nvPr>
        </p:nvSpPr>
        <p:spPr>
          <a:xfrm>
            <a:off x="1143000" y="684213"/>
            <a:ext cx="4572000" cy="3429000"/>
          </a:xfrm>
          <a:solidFill>
            <a:srgbClr val="FFFFFF"/>
          </a:solidFill>
          <a:ln/>
        </p:spPr>
      </p:sp>
      <p:sp>
        <p:nvSpPr>
          <p:cNvPr id="41988" name="Rectangle 3"/>
          <p:cNvSpPr>
            <a:spLocks noGrp="1" noChangeArrowheads="1"/>
          </p:cNvSpPr>
          <p:nvPr>
            <p:ph type="body" idx="1"/>
          </p:nvPr>
        </p:nvSpPr>
        <p:spPr>
          <a:xfrm>
            <a:off x="912813" y="4344988"/>
            <a:ext cx="5032375" cy="4114800"/>
          </a:xfrm>
          <a:solidFill>
            <a:srgbClr val="FFFFFF"/>
          </a:solidFill>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471FFF60-7003-412A-84FF-04F181691513}" type="slidenum">
              <a:rPr lang="en-US"/>
              <a:pPr/>
              <a:t>61</a:t>
            </a:fld>
            <a:endParaRPr lang="en-US"/>
          </a:p>
        </p:txBody>
      </p:sp>
      <p:sp>
        <p:nvSpPr>
          <p:cNvPr id="45059" name="Rectangle 2"/>
          <p:cNvSpPr>
            <a:spLocks noGrp="1" noRot="1" noChangeAspect="1" noChangeArrowheads="1"/>
          </p:cNvSpPr>
          <p:nvPr>
            <p:ph type="sldImg"/>
          </p:nvPr>
        </p:nvSpPr>
        <p:spPr>
          <a:xfrm>
            <a:off x="1143000" y="684213"/>
            <a:ext cx="4572000" cy="3429000"/>
          </a:xfrm>
          <a:solidFill>
            <a:srgbClr val="FFFFFF"/>
          </a:solidFill>
          <a:ln/>
        </p:spPr>
      </p:sp>
      <p:sp>
        <p:nvSpPr>
          <p:cNvPr id="45060" name="Rectangle 3"/>
          <p:cNvSpPr>
            <a:spLocks noGrp="1" noChangeArrowheads="1"/>
          </p:cNvSpPr>
          <p:nvPr>
            <p:ph type="body" idx="1"/>
          </p:nvPr>
        </p:nvSpPr>
        <p:spPr>
          <a:xfrm>
            <a:off x="912813" y="4344988"/>
            <a:ext cx="5032375" cy="4114800"/>
          </a:xfrm>
          <a:solidFill>
            <a:srgbClr val="FFFFFF"/>
          </a:solidFill>
          <a:ln/>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6808444F-2846-4895-85FD-824A7B47767C}" type="slidenum">
              <a:rPr lang="en-US"/>
              <a:pPr/>
              <a:t>62</a:t>
            </a:fld>
            <a:endParaRPr lang="en-US"/>
          </a:p>
        </p:txBody>
      </p:sp>
      <p:sp>
        <p:nvSpPr>
          <p:cNvPr id="47107" name="Rectangle 2"/>
          <p:cNvSpPr>
            <a:spLocks noGrp="1" noRot="1" noChangeAspect="1" noChangeArrowheads="1"/>
          </p:cNvSpPr>
          <p:nvPr>
            <p:ph type="sldImg"/>
          </p:nvPr>
        </p:nvSpPr>
        <p:spPr>
          <a:xfrm>
            <a:off x="1143000" y="684213"/>
            <a:ext cx="4572000" cy="3429000"/>
          </a:xfrm>
          <a:solidFill>
            <a:srgbClr val="FFFFFF"/>
          </a:solidFill>
          <a:ln/>
        </p:spPr>
      </p:sp>
      <p:sp>
        <p:nvSpPr>
          <p:cNvPr id="47108" name="Rectangle 3"/>
          <p:cNvSpPr>
            <a:spLocks noGrp="1" noChangeArrowheads="1"/>
          </p:cNvSpPr>
          <p:nvPr>
            <p:ph type="body" idx="1"/>
          </p:nvPr>
        </p:nvSpPr>
        <p:spPr>
          <a:xfrm>
            <a:off x="912813" y="4344988"/>
            <a:ext cx="5032375" cy="4114800"/>
          </a:xfrm>
          <a:solidFill>
            <a:srgbClr val="FFFFFF"/>
          </a:solidFill>
          <a:ln/>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ED03E891-8B58-4F6C-9BED-B16ADA17CFD3}" type="slidenum">
              <a:rPr lang="en-US"/>
              <a:pPr/>
              <a:t>64</a:t>
            </a:fld>
            <a:endParaRPr lang="en-US"/>
          </a:p>
        </p:txBody>
      </p:sp>
      <p:sp>
        <p:nvSpPr>
          <p:cNvPr id="49155" name="Rectangle 2"/>
          <p:cNvSpPr>
            <a:spLocks noGrp="1" noRot="1" noChangeAspect="1" noChangeArrowheads="1"/>
          </p:cNvSpPr>
          <p:nvPr>
            <p:ph type="sldImg"/>
          </p:nvPr>
        </p:nvSpPr>
        <p:spPr>
          <a:xfrm>
            <a:off x="1143000" y="684213"/>
            <a:ext cx="4572000" cy="3429000"/>
          </a:xfrm>
          <a:solidFill>
            <a:srgbClr val="FFFFFF"/>
          </a:solidFill>
          <a:ln/>
        </p:spPr>
      </p:sp>
      <p:sp>
        <p:nvSpPr>
          <p:cNvPr id="49156" name="Rectangle 3"/>
          <p:cNvSpPr>
            <a:spLocks noGrp="1" noChangeArrowheads="1"/>
          </p:cNvSpPr>
          <p:nvPr>
            <p:ph type="body" idx="1"/>
          </p:nvPr>
        </p:nvSpPr>
        <p:spPr>
          <a:xfrm>
            <a:off x="912813" y="4344988"/>
            <a:ext cx="5032375" cy="4114800"/>
          </a:xfrm>
          <a:solidFill>
            <a:srgbClr val="FFFFFF"/>
          </a:solid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Rot="1" noChangeAspect="1" noChangeArrowheads="1" noTextEdit="1"/>
          </p:cNvSpPr>
          <p:nvPr>
            <p:ph type="sldImg"/>
          </p:nvPr>
        </p:nvSpPr>
        <p:spPr>
          <a:xfrm>
            <a:off x="1293813" y="796925"/>
            <a:ext cx="4273550" cy="3206750"/>
          </a:xfrm>
          <a:ln/>
        </p:spPr>
      </p:sp>
      <p:sp>
        <p:nvSpPr>
          <p:cNvPr id="520195" name="Rectangle 3"/>
          <p:cNvSpPr>
            <a:spLocks noGrp="1" noChangeArrowheads="1"/>
          </p:cNvSpPr>
          <p:nvPr>
            <p:ph type="body" idx="1"/>
          </p:nvPr>
        </p:nvSpPr>
        <p:spPr>
          <a:xfrm>
            <a:off x="913805" y="4342191"/>
            <a:ext cx="5030391" cy="4115405"/>
          </a:xfrm>
          <a:noFill/>
          <a:ln/>
        </p:spPr>
        <p:txBody>
          <a:bodyPr lIns="90135" tIns="44277" rIns="90135" bIns="44277"/>
          <a:lstStyle/>
          <a:p>
            <a:endParaRPr lang="en-US" smtClean="0">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26BBBF6D-02B0-4FDA-AF57-2DAB6AF5A44B}" type="slidenum">
              <a:rPr lang="en-US"/>
              <a:pPr/>
              <a:t>65</a:t>
            </a:fld>
            <a:endParaRPr lang="en-US"/>
          </a:p>
        </p:txBody>
      </p:sp>
      <p:sp>
        <p:nvSpPr>
          <p:cNvPr id="51203" name="Rectangle 2"/>
          <p:cNvSpPr>
            <a:spLocks noGrp="1" noRot="1" noChangeAspect="1" noChangeArrowheads="1"/>
          </p:cNvSpPr>
          <p:nvPr>
            <p:ph type="sldImg"/>
          </p:nvPr>
        </p:nvSpPr>
        <p:spPr>
          <a:xfrm>
            <a:off x="1143000" y="684213"/>
            <a:ext cx="4572000" cy="3429000"/>
          </a:xfrm>
          <a:solidFill>
            <a:srgbClr val="FFFFFF"/>
          </a:solidFill>
          <a:ln/>
        </p:spPr>
      </p:sp>
      <p:sp>
        <p:nvSpPr>
          <p:cNvPr id="51204" name="Rectangle 3"/>
          <p:cNvSpPr>
            <a:spLocks noGrp="1" noChangeArrowheads="1"/>
          </p:cNvSpPr>
          <p:nvPr>
            <p:ph type="body" idx="1"/>
          </p:nvPr>
        </p:nvSpPr>
        <p:spPr>
          <a:xfrm>
            <a:off x="912813" y="4344988"/>
            <a:ext cx="5032375" cy="4114800"/>
          </a:xfrm>
          <a:solidFill>
            <a:srgbClr val="FFFFFF"/>
          </a:solidFill>
          <a:ln/>
        </p:spPr>
        <p:txBody>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4D02E2C4-803F-478C-A022-2E0B40C567AC}" type="slidenum">
              <a:rPr lang="en-US"/>
              <a:pPr/>
              <a:t>66</a:t>
            </a:fld>
            <a:endParaRPr lang="en-US"/>
          </a:p>
        </p:txBody>
      </p:sp>
      <p:sp>
        <p:nvSpPr>
          <p:cNvPr id="53251" name="Rectangle 2"/>
          <p:cNvSpPr>
            <a:spLocks noGrp="1" noRot="1" noChangeAspect="1" noChangeArrowheads="1"/>
          </p:cNvSpPr>
          <p:nvPr>
            <p:ph type="sldImg"/>
          </p:nvPr>
        </p:nvSpPr>
        <p:spPr>
          <a:xfrm>
            <a:off x="1144588" y="684213"/>
            <a:ext cx="4570412" cy="3427412"/>
          </a:xfrm>
          <a:ln w="12700" cap="flat">
            <a:solidFill>
              <a:schemeClr val="tx1"/>
            </a:solidFill>
          </a:ln>
        </p:spPr>
      </p:sp>
      <p:sp>
        <p:nvSpPr>
          <p:cNvPr id="53252" name="Rectangle 3"/>
          <p:cNvSpPr>
            <a:spLocks noGrp="1" noChangeArrowheads="1"/>
          </p:cNvSpPr>
          <p:nvPr>
            <p:ph type="body" idx="1"/>
          </p:nvPr>
        </p:nvSpPr>
        <p:spPr>
          <a:xfrm>
            <a:off x="912813" y="4343400"/>
            <a:ext cx="5032375" cy="4113213"/>
          </a:xfrm>
          <a:noFill/>
          <a:ln/>
        </p:spPr>
        <p:txBody>
          <a:bodyPr lIns="93456" tIns="46729" rIns="93456" bIns="46729"/>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Rot="1" noChangeAspect="1" noChangeArrowheads="1" noTextEdit="1"/>
          </p:cNvSpPr>
          <p:nvPr>
            <p:ph type="sldImg"/>
          </p:nvPr>
        </p:nvSpPr>
        <p:spPr>
          <a:xfrm>
            <a:off x="1293813" y="796925"/>
            <a:ext cx="4273550" cy="3206750"/>
          </a:xfrm>
          <a:ln/>
        </p:spPr>
      </p:sp>
      <p:sp>
        <p:nvSpPr>
          <p:cNvPr id="522243" name="Rectangle 3"/>
          <p:cNvSpPr>
            <a:spLocks noGrp="1" noChangeArrowheads="1"/>
          </p:cNvSpPr>
          <p:nvPr>
            <p:ph type="body" idx="1"/>
          </p:nvPr>
        </p:nvSpPr>
        <p:spPr>
          <a:xfrm>
            <a:off x="913805" y="4342191"/>
            <a:ext cx="5030391" cy="4115405"/>
          </a:xfrm>
          <a:noFill/>
          <a:ln/>
        </p:spPr>
        <p:txBody>
          <a:bodyPr lIns="90135" tIns="44277" rIns="90135" bIns="44277"/>
          <a:lstStyle/>
          <a:p>
            <a:endParaRPr lang="en-US"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Rot="1" noChangeAspect="1" noChangeArrowheads="1" noTextEdit="1"/>
          </p:cNvSpPr>
          <p:nvPr>
            <p:ph type="sldImg"/>
          </p:nvPr>
        </p:nvSpPr>
        <p:spPr>
          <a:xfrm>
            <a:off x="1293813" y="796925"/>
            <a:ext cx="4273550" cy="3206750"/>
          </a:xfrm>
          <a:ln/>
        </p:spPr>
      </p:sp>
      <p:sp>
        <p:nvSpPr>
          <p:cNvPr id="524291" name="Rectangle 3"/>
          <p:cNvSpPr>
            <a:spLocks noGrp="1" noChangeArrowheads="1"/>
          </p:cNvSpPr>
          <p:nvPr>
            <p:ph type="body" idx="1"/>
          </p:nvPr>
        </p:nvSpPr>
        <p:spPr>
          <a:xfrm>
            <a:off x="913805" y="4342191"/>
            <a:ext cx="5030391" cy="4115405"/>
          </a:xfrm>
          <a:noFill/>
          <a:ln/>
        </p:spPr>
        <p:txBody>
          <a:bodyPr lIns="90135" tIns="44277" rIns="90135" bIns="44277"/>
          <a:lstStyle/>
          <a:p>
            <a:endParaRPr lang="en-US"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Rot="1" noChangeAspect="1" noChangeArrowheads="1" noTextEdit="1"/>
          </p:cNvSpPr>
          <p:nvPr>
            <p:ph type="sldImg"/>
          </p:nvPr>
        </p:nvSpPr>
        <p:spPr>
          <a:xfrm>
            <a:off x="1293813" y="796925"/>
            <a:ext cx="4273550" cy="3206750"/>
          </a:xfrm>
          <a:ln/>
        </p:spPr>
      </p:sp>
      <p:sp>
        <p:nvSpPr>
          <p:cNvPr id="526339" name="Rectangle 3"/>
          <p:cNvSpPr>
            <a:spLocks noGrp="1" noChangeArrowheads="1"/>
          </p:cNvSpPr>
          <p:nvPr>
            <p:ph type="body" idx="1"/>
          </p:nvPr>
        </p:nvSpPr>
        <p:spPr>
          <a:xfrm>
            <a:off x="913805" y="4342191"/>
            <a:ext cx="5030391" cy="4115405"/>
          </a:xfrm>
          <a:noFill/>
          <a:ln/>
        </p:spPr>
        <p:txBody>
          <a:bodyPr lIns="90135" tIns="44277" rIns="90135" bIns="44277"/>
          <a:lstStyle/>
          <a:p>
            <a:endParaRPr lang="en-US"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7"/>
          <p:cNvSpPr txBox="1">
            <a:spLocks noGrp="1" noChangeArrowheads="1"/>
          </p:cNvSpPr>
          <p:nvPr/>
        </p:nvSpPr>
        <p:spPr bwMode="auto">
          <a:xfrm>
            <a:off x="3884414" y="8685894"/>
            <a:ext cx="2972098" cy="456595"/>
          </a:xfrm>
          <a:prstGeom prst="rect">
            <a:avLst/>
          </a:prstGeom>
          <a:noFill/>
          <a:ln w="9525">
            <a:noFill/>
            <a:miter lim="800000"/>
            <a:headEnd/>
            <a:tailEnd/>
          </a:ln>
        </p:spPr>
        <p:txBody>
          <a:bodyPr lIns="86493" tIns="43247" rIns="86493" bIns="43247"/>
          <a:lstStyle/>
          <a:p>
            <a:pPr>
              <a:spcBef>
                <a:spcPct val="0"/>
              </a:spcBef>
            </a:pPr>
            <a:fld id="{5CB17B31-7310-46A3-B490-086481CE25F6}" type="slidenum">
              <a:rPr lang="de-AT"/>
              <a:pPr>
                <a:spcBef>
                  <a:spcPct val="0"/>
                </a:spcBef>
              </a:pPr>
              <a:t>20</a:t>
            </a:fld>
            <a:endParaRPr lang="de-AT"/>
          </a:p>
        </p:txBody>
      </p:sp>
      <p:sp>
        <p:nvSpPr>
          <p:cNvPr id="532483" name="Rectangle 2"/>
          <p:cNvSpPr>
            <a:spLocks noGrp="1" noRot="1" noChangeAspect="1" noChangeArrowheads="1" noTextEdit="1"/>
          </p:cNvSpPr>
          <p:nvPr>
            <p:ph type="sldImg"/>
          </p:nvPr>
        </p:nvSpPr>
        <p:spPr>
          <a:xfrm>
            <a:off x="1293813" y="796925"/>
            <a:ext cx="4273550" cy="3206750"/>
          </a:xfrm>
          <a:ln/>
        </p:spPr>
      </p:sp>
      <p:sp>
        <p:nvSpPr>
          <p:cNvPr id="532484" name="Rectangle 3"/>
          <p:cNvSpPr>
            <a:spLocks noGrp="1" noChangeArrowheads="1"/>
          </p:cNvSpPr>
          <p:nvPr>
            <p:ph type="body" idx="1"/>
          </p:nvPr>
        </p:nvSpPr>
        <p:spPr>
          <a:xfrm>
            <a:off x="913805" y="4342191"/>
            <a:ext cx="5030391" cy="4115405"/>
          </a:xfrm>
          <a:noFill/>
          <a:ln/>
        </p:spPr>
        <p:txBody>
          <a:bodyPr lIns="90135" tIns="44277" rIns="90135" bIns="44277"/>
          <a:lstStyle/>
          <a:p>
            <a:pPr eaLnBrk="1" hangingPunct="1"/>
            <a:r>
              <a:rPr lang="de-AT" smtClean="0">
                <a:latin typeface="Arial" charset="0"/>
              </a:rPr>
              <a:t>Bilinear: no interpolation between different levels</a:t>
            </a:r>
          </a:p>
          <a:p>
            <a:pPr eaLnBrk="1" hangingPunct="1"/>
            <a:r>
              <a:rPr lang="de-AT" smtClean="0">
                <a:latin typeface="Arial" charset="0"/>
              </a:rPr>
              <a:t>Trilinear: also interpolation between different levels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873A1EDB-609C-41F7-B725-D40D900F3F7C}" type="slidenum">
              <a:rPr lang="en-US"/>
              <a:pPr/>
              <a:t>45</a:t>
            </a:fld>
            <a:endParaRPr lang="en-US"/>
          </a:p>
        </p:txBody>
      </p:sp>
      <p:sp>
        <p:nvSpPr>
          <p:cNvPr id="18435" name="Rectangle 2"/>
          <p:cNvSpPr>
            <a:spLocks noGrp="1" noRot="1" noChangeAspect="1" noChangeArrowheads="1"/>
          </p:cNvSpPr>
          <p:nvPr>
            <p:ph type="sldImg"/>
          </p:nvPr>
        </p:nvSpPr>
        <p:spPr>
          <a:xfrm>
            <a:off x="1143000" y="684213"/>
            <a:ext cx="4572000" cy="3429000"/>
          </a:xfrm>
          <a:solidFill>
            <a:srgbClr val="FFFFFF"/>
          </a:solidFill>
          <a:ln/>
        </p:spPr>
      </p:sp>
      <p:sp>
        <p:nvSpPr>
          <p:cNvPr id="18436" name="Rectangle 3"/>
          <p:cNvSpPr>
            <a:spLocks noGrp="1" noChangeArrowheads="1"/>
          </p:cNvSpPr>
          <p:nvPr>
            <p:ph type="body" idx="1"/>
          </p:nvPr>
        </p:nvSpPr>
        <p:spPr>
          <a:xfrm>
            <a:off x="912813" y="4344988"/>
            <a:ext cx="5032375" cy="4114800"/>
          </a:xfrm>
          <a:solidFill>
            <a:srgbClr val="FFFFFF"/>
          </a:solid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457044AA-8634-483E-938D-C3BC619A256E}" type="slidenum">
              <a:rPr lang="en-US"/>
              <a:pPr/>
              <a:t>46</a:t>
            </a:fld>
            <a:endParaRPr lang="en-US"/>
          </a:p>
        </p:txBody>
      </p:sp>
      <p:sp>
        <p:nvSpPr>
          <p:cNvPr id="20483" name="Rectangle 2"/>
          <p:cNvSpPr>
            <a:spLocks noGrp="1" noRot="1" noChangeAspect="1" noChangeArrowheads="1"/>
          </p:cNvSpPr>
          <p:nvPr>
            <p:ph type="sldImg"/>
          </p:nvPr>
        </p:nvSpPr>
        <p:spPr>
          <a:xfrm>
            <a:off x="1143000" y="684213"/>
            <a:ext cx="4572000" cy="3429000"/>
          </a:xfrm>
          <a:solidFill>
            <a:srgbClr val="FFFFFF"/>
          </a:solidFill>
          <a:ln/>
        </p:spPr>
      </p:sp>
      <p:sp>
        <p:nvSpPr>
          <p:cNvPr id="20484" name="Rectangle 3"/>
          <p:cNvSpPr>
            <a:spLocks noGrp="1" noChangeArrowheads="1"/>
          </p:cNvSpPr>
          <p:nvPr>
            <p:ph type="body" idx="1"/>
          </p:nvPr>
        </p:nvSpPr>
        <p:spPr>
          <a:xfrm>
            <a:off x="912813" y="4344988"/>
            <a:ext cx="5032375" cy="4114800"/>
          </a:xfrm>
          <a:solidFill>
            <a:srgbClr val="FFFFFF"/>
          </a:solid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D3E9E6B9-EC6B-40C2-8B13-CBE267D75E35}" type="slidenum">
              <a:rPr lang="en-US"/>
              <a:pPr/>
              <a:t>47</a:t>
            </a:fld>
            <a:endParaRPr lang="en-US"/>
          </a:p>
        </p:txBody>
      </p:sp>
      <p:sp>
        <p:nvSpPr>
          <p:cNvPr id="22531" name="Rectangle 2"/>
          <p:cNvSpPr>
            <a:spLocks noGrp="1" noRot="1" noChangeAspect="1" noChangeArrowheads="1"/>
          </p:cNvSpPr>
          <p:nvPr>
            <p:ph type="sldImg"/>
          </p:nvPr>
        </p:nvSpPr>
        <p:spPr>
          <a:xfrm>
            <a:off x="1143000" y="684213"/>
            <a:ext cx="4572000" cy="3429000"/>
          </a:xfrm>
          <a:solidFill>
            <a:srgbClr val="FFFFFF"/>
          </a:solidFill>
          <a:ln/>
        </p:spPr>
      </p:sp>
      <p:sp>
        <p:nvSpPr>
          <p:cNvPr id="22532" name="Rectangle 3"/>
          <p:cNvSpPr>
            <a:spLocks noGrp="1" noChangeArrowheads="1"/>
          </p:cNvSpPr>
          <p:nvPr>
            <p:ph type="body" idx="1"/>
          </p:nvPr>
        </p:nvSpPr>
        <p:spPr>
          <a:xfrm>
            <a:off x="912813" y="4344988"/>
            <a:ext cx="5032375" cy="4114800"/>
          </a:xfrm>
          <a:solidFill>
            <a:srgbClr val="FFFFFF"/>
          </a:solid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564CF2E0-CCC4-4E1E-9902-C3C36AB3FDA4}" type="datetimeFigureOut">
              <a:rPr lang="en-US" smtClean="0"/>
              <a:pPr/>
              <a:t>9/26/2011</a:t>
            </a:fld>
            <a:endParaRPr lang="en-US"/>
          </a:p>
        </p:txBody>
      </p:sp>
      <p:sp>
        <p:nvSpPr>
          <p:cNvPr id="17" name="Footer Placeholder 16"/>
          <p:cNvSpPr>
            <a:spLocks noGrp="1"/>
          </p:cNvSpPr>
          <p:nvPr>
            <p:ph type="ftr" sz="quarter" idx="11"/>
          </p:nvPr>
        </p:nvSpPr>
        <p:spPr/>
        <p:txBody>
          <a:bodyPr/>
          <a:lstStyle/>
          <a:p>
            <a:endParaRPr kumimoji="0"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6F42FDE4-A7DD-41A7-A0A6-9B649FB43336}" type="slidenum">
              <a:rPr kumimoji="0" lang="en-US" smtClean="0"/>
              <a:pPr/>
              <a:t>‹#›</a:t>
            </a:fld>
            <a:endParaRPr kumimoji="0" lang="en-US" sz="1400" dirty="0">
              <a:solidFill>
                <a:srgbClr val="FFFFFF"/>
              </a:solidFill>
            </a:endParaRPr>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9/26/2011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9/26/2011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9/26/2011</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64CF2E0-CCC4-4E1E-9902-C3C36AB3FDA4}" type="datetimeFigureOut">
              <a:rPr lang="en-US" smtClean="0"/>
              <a:pPr/>
              <a:t>9/26/2011</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kumimoji="0" lang="en-US" dirty="0"/>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6F42FDE4-A7DD-41A7-A0A6-9B649FB43336}" type="slidenum">
              <a:rPr kumimoji="0" lang="en-US" smtClean="0"/>
              <a:pPr/>
              <a:t>‹#›</a:t>
            </a:fld>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64CF2E0-CCC4-4E1E-9902-C3C36AB3FDA4}" type="datetimeFigureOut">
              <a:rPr lang="en-US" smtClean="0"/>
              <a:pPr/>
              <a:t>9/26/2011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564CF2E0-CCC4-4E1E-9902-C3C36AB3FDA4}" type="datetimeFigureOut">
              <a:rPr lang="en-US" smtClean="0"/>
              <a:pPr/>
              <a:t>9/26/2011</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64CF2E0-CCC4-4E1E-9902-C3C36AB3FDA4}" type="datetimeFigureOut">
              <a:rPr lang="en-US" smtClean="0"/>
              <a:pPr/>
              <a:t>9/26/2011</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4CF2E0-CCC4-4E1E-9902-C3C36AB3FDA4}" type="datetimeFigureOut">
              <a:rPr lang="en-US" smtClean="0"/>
              <a:pPr/>
              <a:t>9/26/2011</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9/26/2011</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9/26/2011</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kumimoji="0" lang="en-US" dirty="0"/>
          </a:p>
        </p:txBody>
      </p:sp>
      <p:sp>
        <p:nvSpPr>
          <p:cNvPr id="7" name="Slide Number Placeholder 6"/>
          <p:cNvSpPr>
            <a:spLocks noGrp="1"/>
          </p:cNvSpPr>
          <p:nvPr>
            <p:ph type="sldNum" sz="quarter" idx="12"/>
          </p:nvPr>
        </p:nvSpPr>
        <p:spPr>
          <a:xfrm>
            <a:off x="146304" y="6208776"/>
            <a:ext cx="457200" cy="457200"/>
          </a:xfrm>
        </p:spPr>
        <p:txBody>
          <a:bodyPr/>
          <a:lstStyle/>
          <a:p>
            <a:fld id="{6F42FDE4-A7DD-41A7-A0A6-9B649FB43336}" type="slidenum">
              <a:rPr kumimoji="0" lang="en-US" smtClean="0"/>
              <a:pPr/>
              <a:t>‹#›</a:t>
            </a:fld>
            <a:endParaRPr kumimoji="0" lang="en-US" dirty="0"/>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pPr algn="r" eaLnBrk="1" latinLnBrk="0" hangingPunct="1"/>
            <a:fld id="{564CF2E0-CCC4-4E1E-9902-C3C36AB3FDA4}" type="datetimeFigureOut">
              <a:rPr lang="en-US" smtClean="0"/>
              <a:pPr algn="r" eaLnBrk="1" latinLnBrk="0" hangingPunct="1"/>
              <a:t>9/26/2011</a:t>
            </a:fld>
            <a:endParaRPr lang="en-US" sz="1400" dirty="0">
              <a:solidFill>
                <a:schemeClr val="tx2"/>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kumimoji="0" lang="en-US" sz="1400" dirty="0">
              <a:solidFill>
                <a:schemeClr val="tx2"/>
              </a:solidFill>
            </a:endParaRPr>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lgn="ctr" eaLnBrk="1" latinLnBrk="0" hangingPunct="1"/>
            <a:fld id="{6F42FDE4-A7DD-41A7-A0A6-9B649FB43336}" type="slidenum">
              <a:rPr kumimoji="0" lang="en-US" smtClean="0"/>
              <a:pPr algn="ctr" eaLnBrk="1" latinLnBrk="0" hangingPunct="1"/>
              <a:t>‹#›</a:t>
            </a:fld>
            <a:endParaRPr kumimoji="0" lang="en-US" sz="1400" dirty="0">
              <a:solidFill>
                <a:srgbClr val="FFFFFF"/>
              </a:solidFill>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oleObject" Target="../embeddings/oleObject1.bin"/><Relationship Id="rId4" Type="http://schemas.openxmlformats.org/officeDocument/2006/relationships/image" Target="../media/image10.wmf"/><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30.png"/><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http://upload.wikimedia.org/wikipedia/commons/5/57/Perspective_correct_texture_mapping.jpg"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msdn.microsoft.com/en-us/library/dd368638%28v=vs.85%29.aspx" TargetMode="External"/><Relationship Id="rId2" Type="http://schemas.openxmlformats.org/officeDocument/2006/relationships/hyperlink" Target="http://msdn.microsoft.com/en-us/library/dd368637%28v=vs.85%29.aspx"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Ross </a:t>
            </a:r>
            <a:r>
              <a:rPr lang="en-US" dirty="0" err="1" smtClean="0"/>
              <a:t>Maciejewski</a:t>
            </a:r>
            <a:endParaRPr lang="en-US" dirty="0" smtClean="0"/>
          </a:p>
          <a:p>
            <a:r>
              <a:rPr lang="en-US" dirty="0" smtClean="0"/>
              <a:t>rmacieje@asu.edu</a:t>
            </a:r>
            <a:endParaRPr lang="en-US" dirty="0"/>
          </a:p>
        </p:txBody>
      </p:sp>
      <p:sp>
        <p:nvSpPr>
          <p:cNvPr id="3" name="Title 2"/>
          <p:cNvSpPr>
            <a:spLocks noGrp="1"/>
          </p:cNvSpPr>
          <p:nvPr>
            <p:ph type="ctrTitle"/>
          </p:nvPr>
        </p:nvSpPr>
        <p:spPr/>
        <p:txBody>
          <a:bodyPr>
            <a:normAutofit/>
          </a:bodyPr>
          <a:lstStyle/>
          <a:p>
            <a:r>
              <a:rPr lang="en-US" dirty="0" smtClean="0"/>
              <a:t>CSE 470/598</a:t>
            </a:r>
            <a:br>
              <a:rPr lang="en-US" dirty="0" smtClean="0"/>
            </a:br>
            <a:r>
              <a:rPr lang="en-US" dirty="0" smtClean="0"/>
              <a:t>Texture Mapping</a:t>
            </a:r>
            <a:endParaRPr lang="en-US" dirty="0"/>
          </a:p>
        </p:txBody>
      </p:sp>
      <p:pic>
        <p:nvPicPr>
          <p:cNvPr id="4" name="Picture 7" descr="ASU Logo1"/>
          <p:cNvPicPr>
            <a:picLocks noChangeAspect="1" noChangeArrowheads="1"/>
          </p:cNvPicPr>
          <p:nvPr/>
        </p:nvPicPr>
        <p:blipFill>
          <a:blip r:embed="rId2" cstate="print"/>
          <a:srcRect/>
          <a:stretch>
            <a:fillRect/>
          </a:stretch>
        </p:blipFill>
        <p:spPr bwMode="auto">
          <a:xfrm>
            <a:off x="5486400" y="5486400"/>
            <a:ext cx="3384550" cy="1077913"/>
          </a:xfrm>
          <a:prstGeom prst="rect">
            <a:avLst/>
          </a:prstGeom>
          <a:noFill/>
          <a:ln w="9525">
            <a:noFill/>
            <a:miter lim="800000"/>
            <a:headEnd/>
            <a:tailEnd/>
          </a:ln>
        </p:spPr>
      </p:pic>
      <p:pic>
        <p:nvPicPr>
          <p:cNvPr id="1026" name="Picture 2" descr="C:\Users\cadlabadmin\Desktop\tumblr_lp2so4aYv71r0cv6do1_500.gif"/>
          <p:cNvPicPr>
            <a:picLocks noChangeAspect="1" noChangeArrowheads="1" noCrop="1"/>
          </p:cNvPicPr>
          <p:nvPr/>
        </p:nvPicPr>
        <p:blipFill>
          <a:blip r:embed="rId3" cstate="print"/>
          <a:srcRect/>
          <a:stretch>
            <a:fillRect/>
          </a:stretch>
        </p:blipFill>
        <p:spPr bwMode="auto">
          <a:xfrm>
            <a:off x="304800" y="4919662"/>
            <a:ext cx="2787651" cy="209073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8"/>
          <p:cNvSpPr>
            <a:spLocks noGrp="1" noChangeArrowheads="1"/>
          </p:cNvSpPr>
          <p:nvPr>
            <p:ph type="sldNum" sz="quarter" idx="10"/>
          </p:nvPr>
        </p:nvSpPr>
        <p:spPr>
          <a:ln/>
        </p:spPr>
        <p:txBody>
          <a:bodyPr/>
          <a:lstStyle/>
          <a:p>
            <a:fld id="{377BC476-CEEB-433E-AB27-FA5B88512F40}" type="slidenum">
              <a:rPr lang="en-US"/>
              <a:pPr/>
              <a:t>10</a:t>
            </a:fld>
            <a:endParaRPr lang="en-US"/>
          </a:p>
        </p:txBody>
      </p:sp>
      <p:sp>
        <p:nvSpPr>
          <p:cNvPr id="518148" name="Rectangle 2"/>
          <p:cNvSpPr>
            <a:spLocks noGrp="1" noChangeArrowheads="1"/>
          </p:cNvSpPr>
          <p:nvPr>
            <p:ph type="title" idx="4294967295"/>
          </p:nvPr>
        </p:nvSpPr>
        <p:spPr/>
        <p:txBody>
          <a:bodyPr/>
          <a:lstStyle/>
          <a:p>
            <a:pPr eaLnBrk="1" hangingPunct="1"/>
            <a:r>
              <a:rPr lang="en-US" smtClean="0"/>
              <a:t>Texturing: General Approach</a:t>
            </a:r>
          </a:p>
        </p:txBody>
      </p:sp>
      <p:sp>
        <p:nvSpPr>
          <p:cNvPr id="518149" name="Text Box 5"/>
          <p:cNvSpPr txBox="1">
            <a:spLocks noChangeArrowheads="1"/>
          </p:cNvSpPr>
          <p:nvPr/>
        </p:nvSpPr>
        <p:spPr bwMode="auto">
          <a:xfrm>
            <a:off x="0" y="3263900"/>
            <a:ext cx="2305050" cy="366713"/>
          </a:xfrm>
          <a:prstGeom prst="rect">
            <a:avLst/>
          </a:prstGeom>
          <a:noFill/>
          <a:ln w="9525">
            <a:noFill/>
            <a:miter lim="800000"/>
            <a:headEnd/>
            <a:tailEnd/>
          </a:ln>
        </p:spPr>
        <p:txBody>
          <a:bodyPr wrap="none">
            <a:spAutoFit/>
          </a:bodyPr>
          <a:lstStyle/>
          <a:p>
            <a:pPr algn="ctr">
              <a:spcBef>
                <a:spcPct val="0"/>
              </a:spcBef>
            </a:pPr>
            <a:r>
              <a:rPr lang="en-US" b="1"/>
              <a:t>Texture space </a:t>
            </a:r>
            <a:r>
              <a:rPr lang="en-US" i="1"/>
              <a:t>(u,v)</a:t>
            </a:r>
            <a:r>
              <a:rPr lang="en-US"/>
              <a:t> </a:t>
            </a:r>
            <a:endParaRPr lang="de-AT"/>
          </a:p>
        </p:txBody>
      </p:sp>
      <p:sp>
        <p:nvSpPr>
          <p:cNvPr id="518150" name="Text Box 7"/>
          <p:cNvSpPr txBox="1">
            <a:spLocks noChangeArrowheads="1"/>
          </p:cNvSpPr>
          <p:nvPr/>
        </p:nvSpPr>
        <p:spPr bwMode="auto">
          <a:xfrm>
            <a:off x="2973388" y="3263900"/>
            <a:ext cx="2649537" cy="366713"/>
          </a:xfrm>
          <a:prstGeom prst="rect">
            <a:avLst/>
          </a:prstGeom>
          <a:noFill/>
          <a:ln w="9525">
            <a:noFill/>
            <a:miter lim="800000"/>
            <a:headEnd/>
            <a:tailEnd/>
          </a:ln>
        </p:spPr>
        <p:txBody>
          <a:bodyPr wrap="none">
            <a:spAutoFit/>
          </a:bodyPr>
          <a:lstStyle/>
          <a:p>
            <a:pPr algn="ctr">
              <a:spcBef>
                <a:spcPct val="0"/>
              </a:spcBef>
            </a:pPr>
            <a:r>
              <a:rPr lang="en-US" b="1"/>
              <a:t>Object space </a:t>
            </a:r>
            <a:r>
              <a:rPr lang="en-US" i="1"/>
              <a:t>(x</a:t>
            </a:r>
            <a:r>
              <a:rPr lang="en-US" i="1" baseline="-25000"/>
              <a:t>O</a:t>
            </a:r>
            <a:r>
              <a:rPr lang="en-US" i="1"/>
              <a:t>,y</a:t>
            </a:r>
            <a:r>
              <a:rPr lang="en-US" i="1" baseline="-25000"/>
              <a:t>O</a:t>
            </a:r>
            <a:r>
              <a:rPr lang="en-US" i="1"/>
              <a:t>,z</a:t>
            </a:r>
            <a:r>
              <a:rPr lang="en-US" i="1" baseline="-25000"/>
              <a:t>O</a:t>
            </a:r>
            <a:r>
              <a:rPr lang="en-US" i="1"/>
              <a:t>)</a:t>
            </a:r>
            <a:endParaRPr lang="de-AT" b="1">
              <a:solidFill>
                <a:schemeClr val="hlink"/>
              </a:solidFill>
            </a:endParaRPr>
          </a:p>
        </p:txBody>
      </p:sp>
      <p:sp>
        <p:nvSpPr>
          <p:cNvPr id="518151" name="Text Box 9"/>
          <p:cNvSpPr txBox="1">
            <a:spLocks noChangeArrowheads="1"/>
          </p:cNvSpPr>
          <p:nvPr/>
        </p:nvSpPr>
        <p:spPr bwMode="auto">
          <a:xfrm>
            <a:off x="6564313" y="3263900"/>
            <a:ext cx="2238375" cy="366713"/>
          </a:xfrm>
          <a:prstGeom prst="rect">
            <a:avLst/>
          </a:prstGeom>
          <a:noFill/>
          <a:ln w="9525">
            <a:noFill/>
            <a:miter lim="800000"/>
            <a:headEnd/>
            <a:tailEnd/>
          </a:ln>
        </p:spPr>
        <p:txBody>
          <a:bodyPr wrap="none">
            <a:spAutoFit/>
          </a:bodyPr>
          <a:lstStyle/>
          <a:p>
            <a:pPr algn="ctr">
              <a:spcBef>
                <a:spcPct val="0"/>
              </a:spcBef>
            </a:pPr>
            <a:r>
              <a:rPr lang="en-US" b="1"/>
              <a:t>Image Space </a:t>
            </a:r>
            <a:r>
              <a:rPr lang="en-US" i="1"/>
              <a:t>(x</a:t>
            </a:r>
            <a:r>
              <a:rPr lang="en-US" i="1" baseline="-25000"/>
              <a:t>I</a:t>
            </a:r>
            <a:r>
              <a:rPr lang="en-US" i="1"/>
              <a:t>,y</a:t>
            </a:r>
            <a:r>
              <a:rPr lang="en-US" i="1" baseline="-25000"/>
              <a:t>I</a:t>
            </a:r>
            <a:r>
              <a:rPr lang="en-US" i="1"/>
              <a:t>)</a:t>
            </a:r>
            <a:r>
              <a:rPr lang="en-US"/>
              <a:t> </a:t>
            </a:r>
            <a:endParaRPr lang="de-AT"/>
          </a:p>
        </p:txBody>
      </p:sp>
      <p:pic>
        <p:nvPicPr>
          <p:cNvPr id="518152" name="Picture 10"/>
          <p:cNvPicPr>
            <a:picLocks noChangeAspect="1" noChangeArrowheads="1"/>
          </p:cNvPicPr>
          <p:nvPr/>
        </p:nvPicPr>
        <p:blipFill>
          <a:blip r:embed="rId3" cstate="print"/>
          <a:srcRect l="10571" t="21146" r="54015" b="26086"/>
          <a:stretch>
            <a:fillRect/>
          </a:stretch>
        </p:blipFill>
        <p:spPr bwMode="auto">
          <a:xfrm>
            <a:off x="414338" y="1373188"/>
            <a:ext cx="1422400" cy="1727200"/>
          </a:xfrm>
          <a:prstGeom prst="rect">
            <a:avLst/>
          </a:prstGeom>
          <a:noFill/>
          <a:ln w="9525">
            <a:noFill/>
            <a:miter lim="800000"/>
            <a:headEnd/>
            <a:tailEnd/>
          </a:ln>
        </p:spPr>
      </p:pic>
      <p:sp>
        <p:nvSpPr>
          <p:cNvPr id="518155" name="Line 40"/>
          <p:cNvSpPr>
            <a:spLocks noChangeShapeType="1"/>
          </p:cNvSpPr>
          <p:nvPr/>
        </p:nvSpPr>
        <p:spPr bwMode="auto">
          <a:xfrm>
            <a:off x="180975" y="3938588"/>
            <a:ext cx="8712200" cy="0"/>
          </a:xfrm>
          <a:prstGeom prst="line">
            <a:avLst/>
          </a:prstGeom>
          <a:noFill/>
          <a:ln w="82550">
            <a:solidFill>
              <a:srgbClr val="FF0000"/>
            </a:solidFill>
            <a:round/>
            <a:headEnd/>
            <a:tailEnd type="triangle" w="lg" len="lg"/>
          </a:ln>
        </p:spPr>
        <p:txBody>
          <a:bodyPr/>
          <a:lstStyle/>
          <a:p>
            <a:endParaRPr lang="en-US"/>
          </a:p>
        </p:txBody>
      </p:sp>
      <p:grpSp>
        <p:nvGrpSpPr>
          <p:cNvPr id="2" name="Group 46"/>
          <p:cNvGrpSpPr>
            <a:grpSpLocks/>
          </p:cNvGrpSpPr>
          <p:nvPr/>
        </p:nvGrpSpPr>
        <p:grpSpPr bwMode="auto">
          <a:xfrm>
            <a:off x="4497388" y="4972050"/>
            <a:ext cx="3027362" cy="1724025"/>
            <a:chOff x="2923" y="2931"/>
            <a:chExt cx="1907" cy="1086"/>
          </a:xfrm>
        </p:grpSpPr>
        <p:pic>
          <p:nvPicPr>
            <p:cNvPr id="518158" name="Picture 15" descr="MCj02375780000[1]"/>
            <p:cNvPicPr>
              <a:picLocks noChangeAspect="1" noChangeArrowheads="1"/>
            </p:cNvPicPr>
            <p:nvPr/>
          </p:nvPicPr>
          <p:blipFill>
            <a:blip r:embed="rId4" cstate="print"/>
            <a:srcRect/>
            <a:stretch>
              <a:fillRect/>
            </a:stretch>
          </p:blipFill>
          <p:spPr bwMode="auto">
            <a:xfrm rot="20964732" flipH="1">
              <a:off x="2923" y="3394"/>
              <a:ext cx="359" cy="623"/>
            </a:xfrm>
            <a:prstGeom prst="rect">
              <a:avLst/>
            </a:prstGeom>
            <a:noFill/>
            <a:ln w="9525">
              <a:noFill/>
              <a:miter lim="800000"/>
              <a:headEnd/>
              <a:tailEnd/>
            </a:ln>
          </p:spPr>
        </p:pic>
        <p:sp>
          <p:nvSpPr>
            <p:cNvPr id="518159" name="Line 21"/>
            <p:cNvSpPr>
              <a:spLocks noChangeShapeType="1"/>
            </p:cNvSpPr>
            <p:nvPr/>
          </p:nvSpPr>
          <p:spPr bwMode="auto">
            <a:xfrm flipV="1">
              <a:off x="3243" y="2932"/>
              <a:ext cx="317" cy="589"/>
            </a:xfrm>
            <a:prstGeom prst="line">
              <a:avLst/>
            </a:prstGeom>
            <a:noFill/>
            <a:ln w="31750">
              <a:solidFill>
                <a:schemeClr val="tx1"/>
              </a:solidFill>
              <a:round/>
              <a:headEnd/>
              <a:tailEnd/>
            </a:ln>
          </p:spPr>
          <p:txBody>
            <a:bodyPr/>
            <a:lstStyle/>
            <a:p>
              <a:endParaRPr lang="en-US"/>
            </a:p>
          </p:txBody>
        </p:sp>
        <p:sp>
          <p:nvSpPr>
            <p:cNvPr id="518160" name="Line 22"/>
            <p:cNvSpPr>
              <a:spLocks noChangeShapeType="1"/>
            </p:cNvSpPr>
            <p:nvPr/>
          </p:nvSpPr>
          <p:spPr bwMode="auto">
            <a:xfrm>
              <a:off x="3243" y="3579"/>
              <a:ext cx="317" cy="226"/>
            </a:xfrm>
            <a:prstGeom prst="line">
              <a:avLst/>
            </a:prstGeom>
            <a:noFill/>
            <a:ln w="31750">
              <a:solidFill>
                <a:schemeClr val="tx1"/>
              </a:solidFill>
              <a:round/>
              <a:headEnd/>
              <a:tailEnd/>
            </a:ln>
          </p:spPr>
          <p:txBody>
            <a:bodyPr/>
            <a:lstStyle/>
            <a:p>
              <a:endParaRPr lang="en-US"/>
            </a:p>
          </p:txBody>
        </p:sp>
        <p:graphicFrame>
          <p:nvGraphicFramePr>
            <p:cNvPr id="518161" name="Object 17"/>
            <p:cNvGraphicFramePr>
              <a:graphicFrameLocks noChangeAspect="1"/>
            </p:cNvGraphicFramePr>
            <p:nvPr/>
          </p:nvGraphicFramePr>
          <p:xfrm>
            <a:off x="3560" y="2933"/>
            <a:ext cx="1270" cy="876"/>
          </p:xfrm>
          <a:graphic>
            <a:graphicData uri="http://schemas.openxmlformats.org/presentationml/2006/ole">
              <mc:AlternateContent xmlns:mc="http://schemas.openxmlformats.org/markup-compatibility/2006">
                <mc:Choice xmlns:v="urn:schemas-microsoft-com:vml" Requires="v">
                  <p:oleObj spid="_x0000_s3077" name="Image" r:id="rId5" imgW="7619048" imgH="4914286" progId="">
                    <p:embed/>
                  </p:oleObj>
                </mc:Choice>
                <mc:Fallback>
                  <p:oleObj name="Image" r:id="rId5" imgW="7619048" imgH="4914286" progId="">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0" y="2933"/>
                          <a:ext cx="1270" cy="87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8162" name="Line 42"/>
            <p:cNvSpPr>
              <a:spLocks noChangeShapeType="1"/>
            </p:cNvSpPr>
            <p:nvPr/>
          </p:nvSpPr>
          <p:spPr bwMode="auto">
            <a:xfrm flipV="1">
              <a:off x="3243" y="2931"/>
              <a:ext cx="1587" cy="590"/>
            </a:xfrm>
            <a:prstGeom prst="line">
              <a:avLst/>
            </a:prstGeom>
            <a:noFill/>
            <a:ln w="44450">
              <a:solidFill>
                <a:schemeClr val="tx1"/>
              </a:solidFill>
              <a:round/>
              <a:headEnd/>
              <a:tailEnd/>
            </a:ln>
          </p:spPr>
          <p:txBody>
            <a:bodyPr/>
            <a:lstStyle/>
            <a:p>
              <a:endParaRPr lang="en-US"/>
            </a:p>
          </p:txBody>
        </p:sp>
        <p:sp>
          <p:nvSpPr>
            <p:cNvPr id="518163" name="Line 43"/>
            <p:cNvSpPr>
              <a:spLocks noChangeShapeType="1"/>
            </p:cNvSpPr>
            <p:nvPr/>
          </p:nvSpPr>
          <p:spPr bwMode="auto">
            <a:xfrm>
              <a:off x="3243" y="3566"/>
              <a:ext cx="1587" cy="227"/>
            </a:xfrm>
            <a:prstGeom prst="line">
              <a:avLst/>
            </a:prstGeom>
            <a:noFill/>
            <a:ln w="44450">
              <a:solidFill>
                <a:schemeClr val="tx1"/>
              </a:solidFill>
              <a:round/>
              <a:headEnd/>
              <a:tailEnd/>
            </a:ln>
          </p:spPr>
          <p:txBody>
            <a:bodyPr/>
            <a:lstStyle/>
            <a:p>
              <a:endParaRPr lang="en-US"/>
            </a:p>
          </p:txBody>
        </p:sp>
      </p:grpSp>
      <p:sp>
        <p:nvSpPr>
          <p:cNvPr id="518164" name="Text Box 6"/>
          <p:cNvSpPr txBox="1">
            <a:spLocks noChangeArrowheads="1"/>
          </p:cNvSpPr>
          <p:nvPr/>
        </p:nvSpPr>
        <p:spPr bwMode="auto">
          <a:xfrm>
            <a:off x="1652588" y="3771900"/>
            <a:ext cx="1984375" cy="452438"/>
          </a:xfrm>
          <a:prstGeom prst="rect">
            <a:avLst/>
          </a:prstGeom>
          <a:solidFill>
            <a:schemeClr val="bg1"/>
          </a:solidFill>
          <a:ln w="85725">
            <a:solidFill>
              <a:schemeClr val="hlink"/>
            </a:solidFill>
            <a:miter lim="800000"/>
            <a:headEnd/>
            <a:tailEnd/>
          </a:ln>
        </p:spPr>
        <p:txBody>
          <a:bodyPr wrap="none">
            <a:spAutoFit/>
          </a:bodyPr>
          <a:lstStyle/>
          <a:p>
            <a:pPr algn="ctr">
              <a:spcBef>
                <a:spcPct val="0"/>
              </a:spcBef>
            </a:pPr>
            <a:r>
              <a:rPr lang="en-US" b="1"/>
              <a:t>Parametrization</a:t>
            </a:r>
            <a:endParaRPr lang="de-AT" b="1"/>
          </a:p>
        </p:txBody>
      </p:sp>
      <p:sp>
        <p:nvSpPr>
          <p:cNvPr id="518165" name="Text Box 8"/>
          <p:cNvSpPr txBox="1">
            <a:spLocks noChangeArrowheads="1"/>
          </p:cNvSpPr>
          <p:nvPr/>
        </p:nvSpPr>
        <p:spPr bwMode="auto">
          <a:xfrm>
            <a:off x="5381625" y="3771900"/>
            <a:ext cx="1987550" cy="717550"/>
          </a:xfrm>
          <a:prstGeom prst="rect">
            <a:avLst/>
          </a:prstGeom>
          <a:solidFill>
            <a:schemeClr val="bg1"/>
          </a:solidFill>
          <a:ln w="76200">
            <a:solidFill>
              <a:schemeClr val="hlink"/>
            </a:solidFill>
            <a:miter lim="800000"/>
            <a:headEnd/>
            <a:tailEnd/>
          </a:ln>
        </p:spPr>
        <p:txBody>
          <a:bodyPr wrap="none">
            <a:spAutoFit/>
          </a:bodyPr>
          <a:lstStyle/>
          <a:p>
            <a:pPr algn="ctr">
              <a:spcBef>
                <a:spcPct val="0"/>
              </a:spcBef>
            </a:pPr>
            <a:r>
              <a:rPr lang="en-US" b="1"/>
              <a:t>Rendering</a:t>
            </a:r>
          </a:p>
          <a:p>
            <a:pPr algn="ctr">
              <a:spcBef>
                <a:spcPct val="0"/>
              </a:spcBef>
            </a:pPr>
            <a:r>
              <a:rPr lang="en-US" b="1"/>
              <a:t>(Projection etc.)</a:t>
            </a:r>
            <a:endParaRPr lang="de-AT" b="1"/>
          </a:p>
        </p:txBody>
      </p:sp>
      <p:sp>
        <p:nvSpPr>
          <p:cNvPr id="518166" name="Text Box 47"/>
          <p:cNvSpPr txBox="1">
            <a:spLocks noChangeArrowheads="1"/>
          </p:cNvSpPr>
          <p:nvPr/>
        </p:nvSpPr>
        <p:spPr bwMode="auto">
          <a:xfrm>
            <a:off x="1908175" y="1373188"/>
            <a:ext cx="895350" cy="366712"/>
          </a:xfrm>
          <a:prstGeom prst="rect">
            <a:avLst/>
          </a:prstGeom>
          <a:noFill/>
          <a:ln w="9525">
            <a:noFill/>
            <a:miter lim="800000"/>
            <a:headEnd/>
            <a:tailEnd/>
          </a:ln>
        </p:spPr>
        <p:txBody>
          <a:bodyPr wrap="none">
            <a:spAutoFit/>
          </a:bodyPr>
          <a:lstStyle/>
          <a:p>
            <a:pPr algn="ctr">
              <a:spcBef>
                <a:spcPct val="0"/>
              </a:spcBef>
            </a:pPr>
            <a:r>
              <a:rPr lang="en-US" b="1"/>
              <a:t>Texels</a:t>
            </a:r>
            <a:endParaRPr lang="de-AT"/>
          </a:p>
        </p:txBody>
      </p:sp>
      <p:sp>
        <p:nvSpPr>
          <p:cNvPr id="518167" name="Line 49"/>
          <p:cNvSpPr>
            <a:spLocks noChangeShapeType="1"/>
          </p:cNvSpPr>
          <p:nvPr/>
        </p:nvSpPr>
        <p:spPr bwMode="auto">
          <a:xfrm flipH="1" flipV="1">
            <a:off x="1836738" y="1516063"/>
            <a:ext cx="144462" cy="73025"/>
          </a:xfrm>
          <a:prstGeom prst="line">
            <a:avLst/>
          </a:prstGeom>
          <a:noFill/>
          <a:ln w="9525">
            <a:solidFill>
              <a:schemeClr val="tx1"/>
            </a:solidFill>
            <a:round/>
            <a:headEnd/>
            <a:tailEnd type="triangle" w="med" len="med"/>
          </a:ln>
        </p:spPr>
        <p:txBody>
          <a:bodyPr/>
          <a:lstStyle/>
          <a:p>
            <a:endParaRPr lang="en-US"/>
          </a:p>
        </p:txBody>
      </p:sp>
      <p:sp>
        <p:nvSpPr>
          <p:cNvPr id="518168" name="Line 50"/>
          <p:cNvSpPr>
            <a:spLocks noChangeShapeType="1"/>
          </p:cNvSpPr>
          <p:nvPr/>
        </p:nvSpPr>
        <p:spPr bwMode="auto">
          <a:xfrm flipH="1">
            <a:off x="1836738" y="1589088"/>
            <a:ext cx="144462" cy="215900"/>
          </a:xfrm>
          <a:prstGeom prst="line">
            <a:avLst/>
          </a:prstGeom>
          <a:noFill/>
          <a:ln w="9525">
            <a:solidFill>
              <a:schemeClr val="tx1"/>
            </a:solidFill>
            <a:round/>
            <a:headEnd/>
            <a:tailEnd type="triangle" w="med" len="med"/>
          </a:ln>
        </p:spPr>
        <p:txBody>
          <a:bodyPr/>
          <a:lstStyle/>
          <a:p>
            <a:endParaRPr lang="en-US"/>
          </a:p>
        </p:txBody>
      </p:sp>
      <p:pic>
        <p:nvPicPr>
          <p:cNvPr id="518169" name="Picture 25"/>
          <p:cNvPicPr>
            <a:picLocks noChangeAspect="1" noChangeArrowheads="1"/>
          </p:cNvPicPr>
          <p:nvPr/>
        </p:nvPicPr>
        <p:blipFill>
          <a:blip r:embed="rId7" cstate="print"/>
          <a:srcRect/>
          <a:stretch>
            <a:fillRect/>
          </a:stretch>
        </p:blipFill>
        <p:spPr bwMode="auto">
          <a:xfrm>
            <a:off x="2916238" y="1371600"/>
            <a:ext cx="2808287" cy="1812925"/>
          </a:xfrm>
          <a:prstGeom prst="rect">
            <a:avLst/>
          </a:prstGeom>
          <a:noFill/>
        </p:spPr>
      </p:pic>
      <p:pic>
        <p:nvPicPr>
          <p:cNvPr id="518170" name="Picture 26"/>
          <p:cNvPicPr>
            <a:picLocks noChangeAspect="1" noChangeArrowheads="1"/>
          </p:cNvPicPr>
          <p:nvPr/>
        </p:nvPicPr>
        <p:blipFill>
          <a:blip r:embed="rId8" cstate="print"/>
          <a:srcRect/>
          <a:stretch>
            <a:fillRect/>
          </a:stretch>
        </p:blipFill>
        <p:spPr bwMode="auto">
          <a:xfrm>
            <a:off x="1476375" y="4324350"/>
            <a:ext cx="2087563" cy="2395538"/>
          </a:xfrm>
          <a:prstGeom prst="rect">
            <a:avLst/>
          </a:prstGeom>
          <a:noFill/>
        </p:spPr>
      </p:pic>
      <p:pic>
        <p:nvPicPr>
          <p:cNvPr id="518171" name="Picture 27"/>
          <p:cNvPicPr>
            <a:picLocks noChangeAspect="1" noChangeArrowheads="1"/>
          </p:cNvPicPr>
          <p:nvPr/>
        </p:nvPicPr>
        <p:blipFill>
          <a:blip r:embed="rId9" cstate="print"/>
          <a:srcRect/>
          <a:stretch>
            <a:fillRect/>
          </a:stretch>
        </p:blipFill>
        <p:spPr bwMode="auto">
          <a:xfrm>
            <a:off x="6564313" y="1646238"/>
            <a:ext cx="2233612" cy="1368425"/>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2" name="Rectangle 2"/>
          <p:cNvSpPr>
            <a:spLocks noGrp="1" noChangeArrowheads="1"/>
          </p:cNvSpPr>
          <p:nvPr>
            <p:ph type="title" idx="4294967295"/>
          </p:nvPr>
        </p:nvSpPr>
        <p:spPr/>
        <p:txBody>
          <a:bodyPr/>
          <a:lstStyle/>
          <a:p>
            <a:pPr eaLnBrk="1" hangingPunct="1"/>
            <a:r>
              <a:rPr lang="en-US" smtClean="0"/>
              <a:t>Texture Spaces</a:t>
            </a:r>
          </a:p>
        </p:txBody>
      </p:sp>
      <p:sp>
        <p:nvSpPr>
          <p:cNvPr id="468996" name="Rectangle 4"/>
          <p:cNvSpPr>
            <a:spLocks noChangeArrowheads="1"/>
          </p:cNvSpPr>
          <p:nvPr/>
        </p:nvSpPr>
        <p:spPr bwMode="auto">
          <a:xfrm>
            <a:off x="2814638" y="2325688"/>
            <a:ext cx="2878137" cy="1081087"/>
          </a:xfrm>
          <a:prstGeom prst="rect">
            <a:avLst/>
          </a:prstGeom>
          <a:solidFill>
            <a:schemeClr val="hlink"/>
          </a:solidFill>
          <a:ln w="12700">
            <a:noFill/>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spcBef>
                <a:spcPct val="0"/>
              </a:spcBef>
              <a:defRPr/>
            </a:pPr>
            <a:r>
              <a:rPr lang="en-US" sz="2800">
                <a:solidFill>
                  <a:schemeClr val="bg1"/>
                </a:solidFill>
                <a:effectLst>
                  <a:outerShdw blurRad="38100" dist="38100" dir="2700000" algn="tl">
                    <a:srgbClr val="000000"/>
                  </a:outerShdw>
                </a:effectLst>
              </a:rPr>
              <a:t>Object space</a:t>
            </a:r>
            <a:br>
              <a:rPr lang="en-US" sz="2800">
                <a:solidFill>
                  <a:schemeClr val="bg1"/>
                </a:solidFill>
                <a:effectLst>
                  <a:outerShdw blurRad="38100" dist="38100" dir="2700000" algn="tl">
                    <a:srgbClr val="000000"/>
                  </a:outerShdw>
                </a:effectLst>
              </a:rPr>
            </a:br>
            <a:r>
              <a:rPr lang="en-US" sz="2800">
                <a:solidFill>
                  <a:schemeClr val="bg1"/>
                </a:solidFill>
                <a:effectLst>
                  <a:outerShdw blurRad="38100" dist="38100" dir="2700000" algn="tl">
                    <a:srgbClr val="000000"/>
                  </a:outerShdw>
                </a:effectLst>
              </a:rPr>
              <a:t>(x,y,z,w)</a:t>
            </a:r>
          </a:p>
        </p:txBody>
      </p:sp>
      <p:sp>
        <p:nvSpPr>
          <p:cNvPr id="468997" name="Rectangle 5"/>
          <p:cNvSpPr>
            <a:spLocks noChangeArrowheads="1"/>
          </p:cNvSpPr>
          <p:nvPr/>
        </p:nvSpPr>
        <p:spPr bwMode="auto">
          <a:xfrm>
            <a:off x="2814638" y="3910013"/>
            <a:ext cx="2879725" cy="1081087"/>
          </a:xfrm>
          <a:prstGeom prst="rect">
            <a:avLst/>
          </a:prstGeom>
          <a:solidFill>
            <a:schemeClr val="hlink"/>
          </a:solidFill>
          <a:ln w="12700">
            <a:noFill/>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spcBef>
                <a:spcPct val="0"/>
              </a:spcBef>
              <a:defRPr/>
            </a:pPr>
            <a:r>
              <a:rPr lang="en-US" sz="2800">
                <a:solidFill>
                  <a:schemeClr val="bg1"/>
                </a:solidFill>
                <a:effectLst>
                  <a:outerShdw blurRad="38100" dist="38100" dir="2700000" algn="tl">
                    <a:srgbClr val="000000"/>
                  </a:outerShdw>
                </a:effectLst>
              </a:rPr>
              <a:t>Parameter Space</a:t>
            </a:r>
            <a:br>
              <a:rPr lang="en-US" sz="2800">
                <a:solidFill>
                  <a:schemeClr val="bg1"/>
                </a:solidFill>
                <a:effectLst>
                  <a:outerShdw blurRad="38100" dist="38100" dir="2700000" algn="tl">
                    <a:srgbClr val="000000"/>
                  </a:outerShdw>
                </a:effectLst>
              </a:rPr>
            </a:br>
            <a:r>
              <a:rPr lang="en-US" sz="2800">
                <a:solidFill>
                  <a:schemeClr val="bg1"/>
                </a:solidFill>
                <a:effectLst>
                  <a:outerShdw blurRad="38100" dist="38100" dir="2700000" algn="tl">
                    <a:srgbClr val="000000"/>
                  </a:outerShdw>
                </a:effectLst>
              </a:rPr>
              <a:t>(s,t,r,q)</a:t>
            </a:r>
          </a:p>
        </p:txBody>
      </p:sp>
      <p:sp>
        <p:nvSpPr>
          <p:cNvPr id="468998" name="Rectangle 6"/>
          <p:cNvSpPr>
            <a:spLocks noChangeArrowheads="1"/>
          </p:cNvSpPr>
          <p:nvPr/>
        </p:nvSpPr>
        <p:spPr bwMode="auto">
          <a:xfrm>
            <a:off x="2814638" y="5492750"/>
            <a:ext cx="2881312" cy="1081088"/>
          </a:xfrm>
          <a:prstGeom prst="rect">
            <a:avLst/>
          </a:prstGeom>
          <a:solidFill>
            <a:schemeClr val="hlink"/>
          </a:solidFill>
          <a:ln w="12700">
            <a:noFill/>
            <a:miter lim="800000"/>
            <a:headEnd/>
            <a:tailEnd/>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spcBef>
                <a:spcPct val="0"/>
              </a:spcBef>
              <a:defRPr/>
            </a:pPr>
            <a:r>
              <a:rPr lang="en-US" sz="2800">
                <a:solidFill>
                  <a:schemeClr val="bg1"/>
                </a:solidFill>
                <a:effectLst>
                  <a:outerShdw blurRad="38100" dist="38100" dir="2700000" algn="tl">
                    <a:srgbClr val="000000"/>
                  </a:outerShdw>
                </a:effectLst>
              </a:rPr>
              <a:t>Texture Space</a:t>
            </a:r>
            <a:br>
              <a:rPr lang="en-US" sz="2800">
                <a:solidFill>
                  <a:schemeClr val="bg1"/>
                </a:solidFill>
                <a:effectLst>
                  <a:outerShdw blurRad="38100" dist="38100" dir="2700000" algn="tl">
                    <a:srgbClr val="000000"/>
                  </a:outerShdw>
                </a:effectLst>
              </a:rPr>
            </a:br>
            <a:r>
              <a:rPr lang="en-US" sz="2800">
                <a:solidFill>
                  <a:schemeClr val="bg1"/>
                </a:solidFill>
                <a:effectLst>
                  <a:outerShdw blurRad="38100" dist="38100" dir="2700000" algn="tl">
                    <a:srgbClr val="000000"/>
                  </a:outerShdw>
                </a:effectLst>
              </a:rPr>
              <a:t>(u,v)</a:t>
            </a:r>
          </a:p>
        </p:txBody>
      </p:sp>
      <p:sp>
        <p:nvSpPr>
          <p:cNvPr id="519176" name="Line 9"/>
          <p:cNvSpPr>
            <a:spLocks noChangeShapeType="1"/>
          </p:cNvSpPr>
          <p:nvPr/>
        </p:nvSpPr>
        <p:spPr bwMode="auto">
          <a:xfrm>
            <a:off x="6343650" y="2109788"/>
            <a:ext cx="0" cy="4464050"/>
          </a:xfrm>
          <a:prstGeom prst="line">
            <a:avLst/>
          </a:prstGeom>
          <a:noFill/>
          <a:ln w="76200">
            <a:solidFill>
              <a:schemeClr val="bg2"/>
            </a:solidFill>
            <a:round/>
            <a:headEnd/>
            <a:tailEnd type="triangle" w="med" len="med"/>
          </a:ln>
        </p:spPr>
        <p:txBody>
          <a:bodyPr/>
          <a:lstStyle/>
          <a:p>
            <a:endParaRPr lang="en-US"/>
          </a:p>
        </p:txBody>
      </p:sp>
      <p:sp>
        <p:nvSpPr>
          <p:cNvPr id="469002" name="Text Box 10"/>
          <p:cNvSpPr txBox="1">
            <a:spLocks noChangeArrowheads="1"/>
          </p:cNvSpPr>
          <p:nvPr/>
        </p:nvSpPr>
        <p:spPr bwMode="auto">
          <a:xfrm>
            <a:off x="6704013" y="1460500"/>
            <a:ext cx="2087562" cy="579438"/>
          </a:xfrm>
          <a:prstGeom prst="rect">
            <a:avLst/>
          </a:prstGeom>
          <a:noFill/>
          <a:ln w="12700">
            <a:noFill/>
            <a:miter lim="800000"/>
            <a:headEnd/>
            <a:tailEnd/>
          </a:ln>
          <a:effectLst/>
        </p:spPr>
        <p:txBody>
          <a:bodyPr>
            <a:spAutoFit/>
          </a:bodyPr>
          <a:lstStyle/>
          <a:p>
            <a:pPr>
              <a:defRPr/>
            </a:pPr>
            <a:r>
              <a:rPr lang="en-US" sz="3200" i="1">
                <a:effectLst>
                  <a:outerShdw blurRad="38100" dist="38100" dir="2700000" algn="tl">
                    <a:srgbClr val="C0C0C0"/>
                  </a:outerShdw>
                </a:effectLst>
              </a:rPr>
              <a:t>Rendering</a:t>
            </a:r>
          </a:p>
        </p:txBody>
      </p:sp>
      <p:sp>
        <p:nvSpPr>
          <p:cNvPr id="469003" name="Text Box 11"/>
          <p:cNvSpPr txBox="1">
            <a:spLocks noChangeArrowheads="1"/>
          </p:cNvSpPr>
          <p:nvPr/>
        </p:nvSpPr>
        <p:spPr bwMode="auto">
          <a:xfrm>
            <a:off x="295275" y="1389063"/>
            <a:ext cx="2087563" cy="579437"/>
          </a:xfrm>
          <a:prstGeom prst="rect">
            <a:avLst/>
          </a:prstGeom>
          <a:noFill/>
          <a:ln w="12700">
            <a:noFill/>
            <a:miter lim="800000"/>
            <a:headEnd/>
            <a:tailEnd/>
          </a:ln>
          <a:effectLst/>
        </p:spPr>
        <p:txBody>
          <a:bodyPr>
            <a:spAutoFit/>
          </a:bodyPr>
          <a:lstStyle/>
          <a:p>
            <a:pPr>
              <a:defRPr/>
            </a:pPr>
            <a:r>
              <a:rPr lang="en-US" sz="3200" i="1">
                <a:effectLst>
                  <a:outerShdw blurRad="38100" dist="38100" dir="2700000" algn="tl">
                    <a:srgbClr val="C0C0C0"/>
                  </a:outerShdw>
                </a:effectLst>
              </a:rPr>
              <a:t>Modeling</a:t>
            </a:r>
          </a:p>
        </p:txBody>
      </p:sp>
      <p:sp>
        <p:nvSpPr>
          <p:cNvPr id="519179" name="Line 12"/>
          <p:cNvSpPr>
            <a:spLocks noChangeShapeType="1"/>
          </p:cNvSpPr>
          <p:nvPr/>
        </p:nvSpPr>
        <p:spPr bwMode="auto">
          <a:xfrm>
            <a:off x="2239963" y="2181225"/>
            <a:ext cx="0" cy="4464050"/>
          </a:xfrm>
          <a:prstGeom prst="line">
            <a:avLst/>
          </a:prstGeom>
          <a:noFill/>
          <a:ln w="76200">
            <a:solidFill>
              <a:schemeClr val="bg2"/>
            </a:solidFill>
            <a:round/>
            <a:headEnd type="triangle" w="med" len="med"/>
            <a:tailEnd/>
          </a:ln>
        </p:spPr>
        <p:txBody>
          <a:bodyPr/>
          <a:lstStyle/>
          <a:p>
            <a:endParaRPr lang="en-US"/>
          </a:p>
        </p:txBody>
      </p:sp>
      <p:sp>
        <p:nvSpPr>
          <p:cNvPr id="469005" name="Text Box 13"/>
          <p:cNvSpPr txBox="1">
            <a:spLocks noChangeArrowheads="1"/>
          </p:cNvSpPr>
          <p:nvPr/>
        </p:nvSpPr>
        <p:spPr bwMode="auto">
          <a:xfrm>
            <a:off x="6704013" y="3189288"/>
            <a:ext cx="2087562" cy="1066800"/>
          </a:xfrm>
          <a:prstGeom prst="rect">
            <a:avLst/>
          </a:prstGeom>
          <a:noFill/>
          <a:ln w="12700">
            <a:noFill/>
            <a:miter lim="800000"/>
            <a:headEnd/>
            <a:tailEnd/>
          </a:ln>
          <a:effectLst/>
        </p:spPr>
        <p:txBody>
          <a:bodyPr>
            <a:spAutoFit/>
          </a:bodyPr>
          <a:lstStyle/>
          <a:p>
            <a:pPr>
              <a:defRPr/>
            </a:pPr>
            <a:r>
              <a:rPr lang="en-US" sz="3200">
                <a:effectLst>
                  <a:outerShdw blurRad="38100" dist="38100" dir="2700000" algn="tl">
                    <a:srgbClr val="C0C0C0"/>
                  </a:outerShdw>
                </a:effectLst>
              </a:rPr>
              <a:t>Texture projection</a:t>
            </a:r>
          </a:p>
        </p:txBody>
      </p:sp>
      <p:sp>
        <p:nvSpPr>
          <p:cNvPr id="469006" name="Text Box 14"/>
          <p:cNvSpPr txBox="1">
            <a:spLocks noChangeArrowheads="1"/>
          </p:cNvSpPr>
          <p:nvPr/>
        </p:nvSpPr>
        <p:spPr bwMode="auto">
          <a:xfrm>
            <a:off x="6704013" y="4918075"/>
            <a:ext cx="2087562" cy="1066800"/>
          </a:xfrm>
          <a:prstGeom prst="rect">
            <a:avLst/>
          </a:prstGeom>
          <a:noFill/>
          <a:ln w="12700">
            <a:noFill/>
            <a:miter lim="800000"/>
            <a:headEnd/>
            <a:tailEnd/>
          </a:ln>
          <a:effectLst/>
        </p:spPr>
        <p:txBody>
          <a:bodyPr>
            <a:spAutoFit/>
          </a:bodyPr>
          <a:lstStyle/>
          <a:p>
            <a:pPr>
              <a:defRPr/>
            </a:pPr>
            <a:r>
              <a:rPr lang="en-US" sz="3200">
                <a:effectLst>
                  <a:outerShdw blurRad="38100" dist="38100" dir="2700000" algn="tl">
                    <a:srgbClr val="C0C0C0"/>
                  </a:outerShdw>
                </a:effectLst>
              </a:rPr>
              <a:t>Texture function</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0" name="Rectangle 2"/>
          <p:cNvSpPr>
            <a:spLocks noGrp="1" noChangeArrowheads="1"/>
          </p:cNvSpPr>
          <p:nvPr>
            <p:ph type="title" idx="4294967295"/>
          </p:nvPr>
        </p:nvSpPr>
        <p:spPr/>
        <p:txBody>
          <a:bodyPr/>
          <a:lstStyle/>
          <a:p>
            <a:r>
              <a:rPr lang="en-US" smtClean="0"/>
              <a:t>Texture Projectors</a:t>
            </a:r>
          </a:p>
        </p:txBody>
      </p:sp>
      <p:sp>
        <p:nvSpPr>
          <p:cNvPr id="521221" name="Rectangle 3"/>
          <p:cNvSpPr>
            <a:spLocks noGrp="1" noChangeArrowheads="1"/>
          </p:cNvSpPr>
          <p:nvPr>
            <p:ph type="body" idx="4294967295"/>
          </p:nvPr>
        </p:nvSpPr>
        <p:spPr/>
        <p:txBody>
          <a:bodyPr/>
          <a:lstStyle/>
          <a:p>
            <a:pPr marL="360363" indent="-360363">
              <a:buFont typeface="Wingdings" pitchFamily="2" charset="2"/>
              <a:buNone/>
            </a:pPr>
            <a:r>
              <a:rPr lang="en-US" smtClean="0"/>
              <a:t>Where do texture coordinates come from?</a:t>
            </a:r>
          </a:p>
          <a:p>
            <a:pPr marL="360363" indent="-360363"/>
            <a:r>
              <a:rPr lang="en-US" smtClean="0">
                <a:solidFill>
                  <a:schemeClr val="accent2"/>
                </a:solidFill>
              </a:rPr>
              <a:t>Online</a:t>
            </a:r>
            <a:r>
              <a:rPr lang="en-US" smtClean="0"/>
              <a:t>: texture matrix (</a:t>
            </a:r>
            <a:r>
              <a:rPr lang="en-US" smtClean="0">
                <a:solidFill>
                  <a:srgbClr val="990000"/>
                </a:solidFill>
              </a:rPr>
              <a:t>often low quality</a:t>
            </a:r>
            <a:r>
              <a:rPr lang="en-US" smtClean="0"/>
              <a:t>!)</a:t>
            </a:r>
          </a:p>
          <a:p>
            <a:pPr marL="360363" indent="-360363"/>
            <a:r>
              <a:rPr lang="en-US" smtClean="0">
                <a:solidFill>
                  <a:srgbClr val="990000"/>
                </a:solidFill>
              </a:rPr>
              <a:t>Offline</a:t>
            </a:r>
            <a:r>
              <a:rPr lang="en-US" smtClean="0"/>
              <a:t>: typically by a modeling program</a:t>
            </a:r>
          </a:p>
          <a:p>
            <a:pPr marL="360363" indent="-360363">
              <a:buFont typeface="Wingdings" pitchFamily="2" charset="2"/>
              <a:buNone/>
            </a:pPr>
            <a:r>
              <a:rPr lang="en-US" smtClean="0"/>
              <a:t>	  </a:t>
            </a:r>
            <a:r>
              <a:rPr lang="en-US" i="1" smtClean="0"/>
              <a:t>spherical  cylindrical	planar	natural</a:t>
            </a:r>
          </a:p>
        </p:txBody>
      </p:sp>
      <p:pic>
        <p:nvPicPr>
          <p:cNvPr id="521222" name="Picture 5" descr="texture_projection"/>
          <p:cNvPicPr>
            <a:picLocks noChangeAspect="1" noChangeArrowheads="1"/>
          </p:cNvPicPr>
          <p:nvPr/>
        </p:nvPicPr>
        <p:blipFill>
          <a:blip r:embed="rId3" cstate="print">
            <a:lum bright="24000" contrast="30000"/>
          </a:blip>
          <a:srcRect/>
          <a:stretch>
            <a:fillRect/>
          </a:stretch>
        </p:blipFill>
        <p:spPr bwMode="auto">
          <a:xfrm>
            <a:off x="1038225" y="3773488"/>
            <a:ext cx="5581650" cy="24431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6286500"/>
            <a:ext cx="9144000" cy="5715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5" name="Rectangle 8"/>
          <p:cNvSpPr>
            <a:spLocks noGrp="1" noChangeArrowheads="1"/>
          </p:cNvSpPr>
          <p:nvPr>
            <p:ph type="sldNum" sz="quarter" idx="10"/>
          </p:nvPr>
        </p:nvSpPr>
        <p:spPr>
          <a:ln/>
        </p:spPr>
        <p:txBody>
          <a:bodyPr/>
          <a:lstStyle/>
          <a:p>
            <a:fld id="{64E040F2-EE36-4E2C-9B92-10C6A0143FB5}" type="slidenum">
              <a:rPr lang="en-US"/>
              <a:pPr/>
              <a:t>13</a:t>
            </a:fld>
            <a:endParaRPr lang="en-US"/>
          </a:p>
        </p:txBody>
      </p:sp>
      <p:sp>
        <p:nvSpPr>
          <p:cNvPr id="523268" name="Rectangle 2"/>
          <p:cNvSpPr>
            <a:spLocks noGrp="1" noChangeArrowheads="1"/>
          </p:cNvSpPr>
          <p:nvPr>
            <p:ph type="title" idx="4294967295"/>
          </p:nvPr>
        </p:nvSpPr>
        <p:spPr/>
        <p:txBody>
          <a:bodyPr/>
          <a:lstStyle/>
          <a:p>
            <a:pPr eaLnBrk="1" hangingPunct="1"/>
            <a:r>
              <a:rPr lang="en-US" smtClean="0"/>
              <a:t>Texture Projectors</a:t>
            </a:r>
          </a:p>
        </p:txBody>
      </p:sp>
      <p:sp>
        <p:nvSpPr>
          <p:cNvPr id="523269" name="Rectangle 3"/>
          <p:cNvSpPr>
            <a:spLocks noGrp="1" noChangeArrowheads="1"/>
          </p:cNvSpPr>
          <p:nvPr>
            <p:ph type="body" idx="4294967295"/>
          </p:nvPr>
        </p:nvSpPr>
        <p:spPr>
          <a:xfrm>
            <a:off x="152400" y="1262063"/>
            <a:ext cx="8856663" cy="5473700"/>
          </a:xfrm>
        </p:spPr>
        <p:txBody>
          <a:bodyPr/>
          <a:lstStyle/>
          <a:p>
            <a:pPr marL="360363" indent="-360363" eaLnBrk="1" hangingPunct="1">
              <a:buFont typeface="Wingdings" pitchFamily="2" charset="2"/>
              <a:buNone/>
            </a:pPr>
            <a:r>
              <a:rPr lang="en-US" sz="2300" dirty="0" smtClean="0"/>
              <a:t>Where do texture coordinates come from?</a:t>
            </a:r>
          </a:p>
          <a:p>
            <a:pPr marL="360363" indent="-360363" eaLnBrk="1" hangingPunct="1"/>
            <a:r>
              <a:rPr lang="en-US" sz="2300" dirty="0" smtClean="0">
                <a:solidFill>
                  <a:srgbClr val="990000"/>
                </a:solidFill>
              </a:rPr>
              <a:t>Offline</a:t>
            </a:r>
            <a:r>
              <a:rPr lang="en-US" sz="2300" dirty="0" smtClean="0"/>
              <a:t>: manual UV coordinates by DCC program</a:t>
            </a:r>
          </a:p>
          <a:p>
            <a:pPr marL="360363" indent="-360363" eaLnBrk="1" hangingPunct="1"/>
            <a:r>
              <a:rPr lang="en-US" sz="2300" dirty="0" smtClean="0"/>
              <a:t>Note: </a:t>
            </a:r>
            <a:r>
              <a:rPr lang="en-US" sz="2300" dirty="0" smtClean="0">
                <a:solidFill>
                  <a:srgbClr val="990000"/>
                </a:solidFill>
              </a:rPr>
              <a:t>a modeling Problem</a:t>
            </a:r>
            <a:r>
              <a:rPr lang="en-US" sz="2300" dirty="0" smtClean="0">
                <a:solidFill>
                  <a:schemeClr val="accent2"/>
                </a:solidFill>
              </a:rPr>
              <a:t>! </a:t>
            </a:r>
            <a:endParaRPr lang="en-US" sz="2300" dirty="0" smtClean="0"/>
          </a:p>
          <a:p>
            <a:pPr marL="360363" indent="-360363" eaLnBrk="1" hangingPunct="1">
              <a:buFont typeface="Wingdings" pitchFamily="2" charset="2"/>
              <a:buNone/>
            </a:pPr>
            <a:r>
              <a:rPr lang="en-US" sz="2300" dirty="0" smtClean="0"/>
              <a:t>	</a:t>
            </a:r>
            <a:endParaRPr lang="en-US" sz="2300" i="1" dirty="0" smtClean="0"/>
          </a:p>
        </p:txBody>
      </p:sp>
      <p:pic>
        <p:nvPicPr>
          <p:cNvPr id="523270" name="Picture 6" descr="uvtexturing.png"/>
          <p:cNvPicPr>
            <a:picLocks noChangeAspect="1"/>
          </p:cNvPicPr>
          <p:nvPr/>
        </p:nvPicPr>
        <p:blipFill>
          <a:blip r:embed="rId3" cstate="print"/>
          <a:srcRect/>
          <a:stretch>
            <a:fillRect/>
          </a:stretch>
        </p:blipFill>
        <p:spPr bwMode="auto">
          <a:xfrm>
            <a:off x="2819401" y="2819929"/>
            <a:ext cx="6324600" cy="40380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6" name="Rectangle 2"/>
          <p:cNvSpPr>
            <a:spLocks noGrp="1" noChangeArrowheads="1"/>
          </p:cNvSpPr>
          <p:nvPr>
            <p:ph type="title" idx="4294967295"/>
          </p:nvPr>
        </p:nvSpPr>
        <p:spPr/>
        <p:txBody>
          <a:bodyPr/>
          <a:lstStyle/>
          <a:p>
            <a:pPr eaLnBrk="1" hangingPunct="1"/>
            <a:r>
              <a:rPr lang="en-US" smtClean="0"/>
              <a:t>Texture Functions</a:t>
            </a:r>
          </a:p>
        </p:txBody>
      </p:sp>
      <p:sp>
        <p:nvSpPr>
          <p:cNvPr id="525317" name="Rectangle 3"/>
          <p:cNvSpPr>
            <a:spLocks noGrp="1" noChangeArrowheads="1"/>
          </p:cNvSpPr>
          <p:nvPr>
            <p:ph type="body" idx="4294967295"/>
          </p:nvPr>
        </p:nvSpPr>
        <p:spPr/>
        <p:txBody>
          <a:bodyPr/>
          <a:lstStyle/>
          <a:p>
            <a:pPr marL="360363" indent="-360363" eaLnBrk="1" hangingPunct="1"/>
            <a:r>
              <a:rPr lang="en-US" smtClean="0"/>
              <a:t>How to extend texture beyond the border?</a:t>
            </a:r>
          </a:p>
          <a:p>
            <a:pPr marL="360363" indent="-360363" eaLnBrk="1" hangingPunct="1"/>
            <a:r>
              <a:rPr lang="en-US" smtClean="0"/>
              <a:t>Border and repeat/clamp modes</a:t>
            </a:r>
          </a:p>
          <a:p>
            <a:pPr marL="360363" indent="-360363" eaLnBrk="1" hangingPunct="1"/>
            <a:r>
              <a:rPr lang="en-US" smtClean="0"/>
              <a:t>Arbitrary (s,t,…) </a:t>
            </a:r>
            <a:r>
              <a:rPr lang="en-US" smtClean="0">
                <a:sym typeface="Wingdings" pitchFamily="2" charset="2"/>
              </a:rPr>
              <a:t> [0,1]  [0,255]x[0,255]</a:t>
            </a:r>
          </a:p>
          <a:p>
            <a:pPr marL="360363" indent="-360363" eaLnBrk="1" hangingPunct="1"/>
            <a:endParaRPr lang="en-US" smtClean="0">
              <a:sym typeface="Wingdings" pitchFamily="2" charset="2"/>
            </a:endParaRPr>
          </a:p>
          <a:p>
            <a:pPr marL="360363" indent="-360363" eaLnBrk="1" hangingPunct="1"/>
            <a:endParaRPr lang="en-US" smtClean="0">
              <a:sym typeface="Wingdings" pitchFamily="2" charset="2"/>
            </a:endParaRPr>
          </a:p>
          <a:p>
            <a:pPr marL="360363" indent="-360363" eaLnBrk="1" hangingPunct="1">
              <a:buFont typeface="Wingdings" pitchFamily="2" charset="2"/>
              <a:buNone/>
            </a:pPr>
            <a:r>
              <a:rPr lang="en-US" smtClean="0"/>
              <a:t>repeat	mirror/repeat   clamp	  border</a:t>
            </a:r>
          </a:p>
        </p:txBody>
      </p:sp>
      <p:pic>
        <p:nvPicPr>
          <p:cNvPr id="525318" name="Picture 5" descr="texture_functions"/>
          <p:cNvPicPr>
            <a:picLocks noChangeAspect="1" noChangeArrowheads="1"/>
          </p:cNvPicPr>
          <p:nvPr/>
        </p:nvPicPr>
        <p:blipFill>
          <a:blip r:embed="rId3" cstate="print">
            <a:lum bright="18000" contrast="24000"/>
          </a:blip>
          <a:srcRect/>
          <a:stretch>
            <a:fillRect/>
          </a:stretch>
        </p:blipFill>
        <p:spPr bwMode="auto">
          <a:xfrm>
            <a:off x="179388" y="4292600"/>
            <a:ext cx="8026400" cy="1819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en-US" smtClean="0"/>
              <a:t>Texturing</a:t>
            </a:r>
          </a:p>
        </p:txBody>
      </p:sp>
      <p:sp>
        <p:nvSpPr>
          <p:cNvPr id="543747" name="Rectangle 3"/>
          <p:cNvSpPr>
            <a:spLocks noGrp="1" noChangeArrowheads="1"/>
          </p:cNvSpPr>
          <p:nvPr>
            <p:ph type="body" idx="1"/>
          </p:nvPr>
        </p:nvSpPr>
        <p:spPr/>
        <p:txBody>
          <a:bodyPr/>
          <a:lstStyle/>
          <a:p>
            <a:r>
              <a:rPr lang="en-US" smtClean="0"/>
              <a:t>Problem </a:t>
            </a:r>
            <a:r>
              <a:rPr lang="en-US" sz="3100" smtClean="0">
                <a:solidFill>
                  <a:srgbClr val="990000"/>
                </a:solidFill>
              </a:rPr>
              <a:t>Minification</a:t>
            </a:r>
            <a:r>
              <a:rPr lang="en-US" smtClean="0"/>
              <a:t>: </a:t>
            </a:r>
            <a:r>
              <a:rPr lang="en-US" sz="3100" smtClean="0"/>
              <a:t>One pixel in image space can cover many texels</a:t>
            </a:r>
          </a:p>
          <a:p>
            <a:r>
              <a:rPr lang="en-US" sz="3100" smtClean="0"/>
              <a:t>Terms: </a:t>
            </a:r>
          </a:p>
          <a:p>
            <a:pPr lvl="1"/>
            <a:r>
              <a:rPr lang="en-US" sz="2600" smtClean="0">
                <a:solidFill>
                  <a:srgbClr val="990000"/>
                </a:solidFill>
              </a:rPr>
              <a:t>Aliasing</a:t>
            </a:r>
            <a:r>
              <a:rPr lang="en-US" sz="2600" smtClean="0"/>
              <a:t> – term from signal processing</a:t>
            </a:r>
          </a:p>
          <a:p>
            <a:pPr lvl="1"/>
            <a:r>
              <a:rPr lang="en-US" sz="2600" smtClean="0">
                <a:solidFill>
                  <a:srgbClr val="990000"/>
                </a:solidFill>
              </a:rPr>
              <a:t>Undersampling</a:t>
            </a:r>
            <a:r>
              <a:rPr lang="en-US" sz="2600" smtClean="0"/>
              <a:t> – intuitive term</a:t>
            </a:r>
          </a:p>
          <a:p>
            <a:pPr lvl="1"/>
            <a:r>
              <a:rPr lang="en-US" sz="2600" smtClean="0"/>
              <a:t>Anti-aliasing – method to combat aliasing</a:t>
            </a:r>
          </a:p>
          <a:p>
            <a:pPr lvl="1">
              <a:buFont typeface="Wingdings" pitchFamily="2" charset="2"/>
              <a:buNone/>
            </a:pPr>
            <a:endParaRPr lang="en-US" sz="2600"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8"/>
          <p:cNvSpPr>
            <a:spLocks noGrp="1" noChangeArrowheads="1"/>
          </p:cNvSpPr>
          <p:nvPr>
            <p:ph type="sldNum" sz="quarter" idx="10"/>
          </p:nvPr>
        </p:nvSpPr>
        <p:spPr>
          <a:ln/>
        </p:spPr>
        <p:txBody>
          <a:bodyPr/>
          <a:lstStyle/>
          <a:p>
            <a:fld id="{C05DB17C-D34B-4450-B009-FBCDF2C9441E}" type="slidenum">
              <a:rPr lang="en-US"/>
              <a:pPr/>
              <a:t>16</a:t>
            </a:fld>
            <a:endParaRPr lang="en-US"/>
          </a:p>
        </p:txBody>
      </p:sp>
      <p:sp>
        <p:nvSpPr>
          <p:cNvPr id="527364" name="Rectangle 2"/>
          <p:cNvSpPr>
            <a:spLocks noGrp="1" noChangeArrowheads="1"/>
          </p:cNvSpPr>
          <p:nvPr>
            <p:ph type="title" idx="4294967295"/>
          </p:nvPr>
        </p:nvSpPr>
        <p:spPr/>
        <p:txBody>
          <a:bodyPr/>
          <a:lstStyle/>
          <a:p>
            <a:pPr eaLnBrk="1" hangingPunct="1"/>
            <a:r>
              <a:rPr lang="en-US" smtClean="0"/>
              <a:t>Texture Aliasing - Undersampling</a:t>
            </a:r>
          </a:p>
        </p:txBody>
      </p:sp>
      <p:sp>
        <p:nvSpPr>
          <p:cNvPr id="527365" name="Rectangle 3"/>
          <p:cNvSpPr>
            <a:spLocks noGrp="1" noChangeArrowheads="1"/>
          </p:cNvSpPr>
          <p:nvPr>
            <p:ph type="body" idx="4294967295"/>
          </p:nvPr>
        </p:nvSpPr>
        <p:spPr/>
        <p:txBody>
          <a:bodyPr/>
          <a:lstStyle/>
          <a:p>
            <a:pPr marL="360363" indent="-360363" eaLnBrk="1" hangingPunct="1"/>
            <a:endParaRPr lang="en-US" sz="2200" smtClean="0"/>
          </a:p>
        </p:txBody>
      </p:sp>
      <p:pic>
        <p:nvPicPr>
          <p:cNvPr id="527366" name="Picture 13"/>
          <p:cNvPicPr>
            <a:picLocks noChangeArrowheads="1"/>
          </p:cNvPicPr>
          <p:nvPr/>
        </p:nvPicPr>
        <p:blipFill>
          <a:blip r:embed="rId2" cstate="print"/>
          <a:srcRect/>
          <a:stretch>
            <a:fillRect/>
          </a:stretch>
        </p:blipFill>
        <p:spPr bwMode="auto">
          <a:xfrm>
            <a:off x="3451225" y="2060575"/>
            <a:ext cx="5372100" cy="2592388"/>
          </a:xfrm>
          <a:prstGeom prst="rect">
            <a:avLst/>
          </a:prstGeom>
          <a:noFill/>
          <a:ln w="12700">
            <a:noFill/>
            <a:miter lim="800000"/>
            <a:headEnd/>
            <a:tailEnd/>
          </a:ln>
        </p:spPr>
      </p:pic>
      <p:pic>
        <p:nvPicPr>
          <p:cNvPr id="527370" name="Picture 10"/>
          <p:cNvPicPr>
            <a:picLocks noChangeAspect="1" noChangeArrowheads="1"/>
          </p:cNvPicPr>
          <p:nvPr/>
        </p:nvPicPr>
        <p:blipFill>
          <a:blip r:embed="rId3" cstate="print"/>
          <a:srcRect/>
          <a:stretch>
            <a:fillRect/>
          </a:stretch>
        </p:blipFill>
        <p:spPr bwMode="auto">
          <a:xfrm>
            <a:off x="4619625" y="4759325"/>
            <a:ext cx="4200525" cy="1757363"/>
          </a:xfrm>
          <a:prstGeom prst="rect">
            <a:avLst/>
          </a:prstGeom>
          <a:noFill/>
        </p:spPr>
      </p:pic>
      <p:pic>
        <p:nvPicPr>
          <p:cNvPr id="527371" name="Picture 11"/>
          <p:cNvPicPr>
            <a:picLocks noChangeAspect="1" noChangeArrowheads="1"/>
          </p:cNvPicPr>
          <p:nvPr/>
        </p:nvPicPr>
        <p:blipFill>
          <a:blip r:embed="rId4" cstate="print"/>
          <a:srcRect/>
          <a:stretch>
            <a:fillRect/>
          </a:stretch>
        </p:blipFill>
        <p:spPr bwMode="auto">
          <a:xfrm>
            <a:off x="371475" y="4759325"/>
            <a:ext cx="4127500" cy="1765300"/>
          </a:xfrm>
          <a:prstGeom prst="rect">
            <a:avLst/>
          </a:prstGeom>
          <a:noFill/>
        </p:spPr>
      </p:pic>
      <p:pic>
        <p:nvPicPr>
          <p:cNvPr id="527372" name="Picture 12"/>
          <p:cNvPicPr>
            <a:picLocks noChangeAspect="1" noChangeArrowheads="1"/>
          </p:cNvPicPr>
          <p:nvPr/>
        </p:nvPicPr>
        <p:blipFill>
          <a:blip r:embed="rId5" cstate="print"/>
          <a:srcRect/>
          <a:stretch>
            <a:fillRect/>
          </a:stretch>
        </p:blipFill>
        <p:spPr bwMode="auto">
          <a:xfrm>
            <a:off x="482600" y="2060575"/>
            <a:ext cx="2516188" cy="2592388"/>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Footer Placeholder 3"/>
          <p:cNvSpPr txBox="1">
            <a:spLocks noGrp="1"/>
          </p:cNvSpPr>
          <p:nvPr/>
        </p:nvSpPr>
        <p:spPr bwMode="auto">
          <a:xfrm>
            <a:off x="179388" y="6511925"/>
            <a:ext cx="3671887" cy="301625"/>
          </a:xfrm>
          <a:prstGeom prst="rect">
            <a:avLst/>
          </a:prstGeom>
          <a:noFill/>
          <a:ln w="9525">
            <a:noFill/>
            <a:miter lim="800000"/>
            <a:headEnd/>
            <a:tailEnd/>
          </a:ln>
        </p:spPr>
        <p:txBody>
          <a:bodyPr anchor="ctr"/>
          <a:lstStyle/>
          <a:p>
            <a:pPr>
              <a:spcBef>
                <a:spcPct val="0"/>
              </a:spcBef>
            </a:pPr>
            <a:r>
              <a:rPr lang="de-AT" sz="1200">
                <a:solidFill>
                  <a:srgbClr val="5F5F5F"/>
                </a:solidFill>
              </a:rPr>
              <a:t>Eduard Gröller, Stefan Jeschke</a:t>
            </a:r>
          </a:p>
        </p:txBody>
      </p:sp>
      <p:sp>
        <p:nvSpPr>
          <p:cNvPr id="528387" name="Slide Number Placeholder 4"/>
          <p:cNvSpPr txBox="1">
            <a:spLocks noGrp="1"/>
          </p:cNvSpPr>
          <p:nvPr/>
        </p:nvSpPr>
        <p:spPr bwMode="auto">
          <a:xfrm>
            <a:off x="4030663" y="6507163"/>
            <a:ext cx="1079500" cy="306387"/>
          </a:xfrm>
          <a:prstGeom prst="rect">
            <a:avLst/>
          </a:prstGeom>
          <a:noFill/>
          <a:ln w="9525">
            <a:noFill/>
            <a:miter lim="800000"/>
            <a:headEnd/>
            <a:tailEnd/>
          </a:ln>
        </p:spPr>
        <p:txBody>
          <a:bodyPr anchor="ctr"/>
          <a:lstStyle/>
          <a:p>
            <a:pPr algn="ctr">
              <a:spcBef>
                <a:spcPct val="0"/>
              </a:spcBef>
            </a:pPr>
            <a:fld id="{F23547D2-B74D-4BF8-A2E4-445452BB23F1}" type="slidenum">
              <a:rPr lang="de-AT" sz="1200">
                <a:solidFill>
                  <a:srgbClr val="5F5F5F"/>
                </a:solidFill>
              </a:rPr>
              <a:pPr algn="ctr">
                <a:spcBef>
                  <a:spcPct val="0"/>
                </a:spcBef>
              </a:pPr>
              <a:t>17</a:t>
            </a:fld>
            <a:endParaRPr lang="de-AT" sz="1200">
              <a:solidFill>
                <a:srgbClr val="5F5F5F"/>
              </a:solidFill>
            </a:endParaRPr>
          </a:p>
        </p:txBody>
      </p:sp>
      <p:sp>
        <p:nvSpPr>
          <p:cNvPr id="528389" name="Rectangle 2"/>
          <p:cNvSpPr>
            <a:spLocks noGrp="1" noChangeArrowheads="1"/>
          </p:cNvSpPr>
          <p:nvPr>
            <p:ph type="title" idx="4294967295"/>
          </p:nvPr>
        </p:nvSpPr>
        <p:spPr/>
        <p:txBody>
          <a:bodyPr/>
          <a:lstStyle/>
          <a:p>
            <a:pPr eaLnBrk="1" hangingPunct="1"/>
            <a:r>
              <a:rPr lang="en-US" smtClean="0"/>
              <a:t>Texture Aliasing - Undersampling</a:t>
            </a:r>
          </a:p>
        </p:txBody>
      </p:sp>
      <p:sp>
        <p:nvSpPr>
          <p:cNvPr id="528390" name="Rectangle 3"/>
          <p:cNvSpPr>
            <a:spLocks noGrp="1" noChangeArrowheads="1"/>
          </p:cNvSpPr>
          <p:nvPr>
            <p:ph type="body" idx="4294967295"/>
          </p:nvPr>
        </p:nvSpPr>
        <p:spPr>
          <a:xfrm>
            <a:off x="347663" y="1220788"/>
            <a:ext cx="8415337" cy="4583112"/>
          </a:xfrm>
        </p:spPr>
        <p:txBody>
          <a:bodyPr/>
          <a:lstStyle/>
          <a:p>
            <a:pPr marL="360363" indent="-360363" eaLnBrk="1" hangingPunct="1"/>
            <a:r>
              <a:rPr lang="en-US" sz="2300" smtClean="0"/>
              <a:t>Caused by </a:t>
            </a:r>
            <a:r>
              <a:rPr lang="en-US" sz="2300" i="1" smtClean="0"/>
              <a:t>undersampling</a:t>
            </a:r>
            <a:r>
              <a:rPr lang="en-US" sz="2300" smtClean="0"/>
              <a:t>: texture information is lost</a:t>
            </a:r>
          </a:p>
        </p:txBody>
      </p:sp>
      <p:sp>
        <p:nvSpPr>
          <p:cNvPr id="528392" name="Text Box 19"/>
          <p:cNvSpPr txBox="1">
            <a:spLocks noChangeArrowheads="1"/>
          </p:cNvSpPr>
          <p:nvPr/>
        </p:nvSpPr>
        <p:spPr bwMode="auto">
          <a:xfrm>
            <a:off x="641350" y="4797425"/>
            <a:ext cx="2235200" cy="457200"/>
          </a:xfrm>
          <a:prstGeom prst="rect">
            <a:avLst/>
          </a:prstGeom>
          <a:noFill/>
          <a:ln w="9525">
            <a:noFill/>
            <a:miter lim="800000"/>
            <a:headEnd/>
            <a:tailEnd/>
          </a:ln>
        </p:spPr>
        <p:txBody>
          <a:bodyPr wrap="none">
            <a:spAutoFit/>
          </a:bodyPr>
          <a:lstStyle/>
          <a:p>
            <a:pPr>
              <a:spcBef>
                <a:spcPct val="0"/>
              </a:spcBef>
            </a:pPr>
            <a:r>
              <a:rPr lang="en-US" sz="2400" b="1"/>
              <a:t>Texture space</a:t>
            </a:r>
            <a:endParaRPr lang="de-AT" sz="2400" b="1"/>
          </a:p>
        </p:txBody>
      </p:sp>
      <p:sp>
        <p:nvSpPr>
          <p:cNvPr id="528393" name="Text Box 20"/>
          <p:cNvSpPr txBox="1">
            <a:spLocks noChangeArrowheads="1"/>
          </p:cNvSpPr>
          <p:nvPr/>
        </p:nvSpPr>
        <p:spPr bwMode="auto">
          <a:xfrm>
            <a:off x="4429125" y="6045200"/>
            <a:ext cx="2014538" cy="457200"/>
          </a:xfrm>
          <a:prstGeom prst="rect">
            <a:avLst/>
          </a:prstGeom>
          <a:noFill/>
          <a:ln w="9525">
            <a:noFill/>
            <a:miter lim="800000"/>
            <a:headEnd/>
            <a:tailEnd/>
          </a:ln>
        </p:spPr>
        <p:txBody>
          <a:bodyPr wrap="none">
            <a:spAutoFit/>
          </a:bodyPr>
          <a:lstStyle/>
          <a:p>
            <a:pPr>
              <a:spcBef>
                <a:spcPct val="0"/>
              </a:spcBef>
            </a:pPr>
            <a:r>
              <a:rPr lang="en-US" sz="2400" b="1"/>
              <a:t>Image space</a:t>
            </a:r>
            <a:endParaRPr lang="de-AT" sz="2400" b="1"/>
          </a:p>
        </p:txBody>
      </p:sp>
      <p:pic>
        <p:nvPicPr>
          <p:cNvPr id="528394" name="Picture 10"/>
          <p:cNvPicPr>
            <a:picLocks noChangeAspect="1" noChangeArrowheads="1"/>
          </p:cNvPicPr>
          <p:nvPr/>
        </p:nvPicPr>
        <p:blipFill>
          <a:blip r:embed="rId2" cstate="print"/>
          <a:srcRect/>
          <a:stretch>
            <a:fillRect/>
          </a:stretch>
        </p:blipFill>
        <p:spPr bwMode="auto">
          <a:xfrm>
            <a:off x="539750" y="2212975"/>
            <a:ext cx="6551613" cy="3776663"/>
          </a:xfrm>
          <a:prstGeom prst="rect">
            <a:avLst/>
          </a:prstGeom>
          <a:noFill/>
        </p:spPr>
      </p:pic>
      <p:pic>
        <p:nvPicPr>
          <p:cNvPr id="528395" name="Picture 11"/>
          <p:cNvPicPr>
            <a:picLocks noChangeAspect="1" noChangeArrowheads="1"/>
          </p:cNvPicPr>
          <p:nvPr/>
        </p:nvPicPr>
        <p:blipFill>
          <a:blip r:embed="rId3" cstate="print"/>
          <a:srcRect/>
          <a:stretch>
            <a:fillRect/>
          </a:stretch>
        </p:blipFill>
        <p:spPr bwMode="auto">
          <a:xfrm>
            <a:off x="5470525" y="1677988"/>
            <a:ext cx="3295650" cy="2173287"/>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Footer Placeholder 3"/>
          <p:cNvSpPr txBox="1">
            <a:spLocks noGrp="1"/>
          </p:cNvSpPr>
          <p:nvPr/>
        </p:nvSpPr>
        <p:spPr bwMode="auto">
          <a:xfrm>
            <a:off x="179388" y="6511925"/>
            <a:ext cx="3671887" cy="301625"/>
          </a:xfrm>
          <a:prstGeom prst="rect">
            <a:avLst/>
          </a:prstGeom>
          <a:noFill/>
          <a:ln w="9525">
            <a:noFill/>
            <a:miter lim="800000"/>
            <a:headEnd/>
            <a:tailEnd/>
          </a:ln>
        </p:spPr>
        <p:txBody>
          <a:bodyPr anchor="ctr"/>
          <a:lstStyle/>
          <a:p>
            <a:pPr>
              <a:spcBef>
                <a:spcPct val="0"/>
              </a:spcBef>
            </a:pPr>
            <a:r>
              <a:rPr lang="de-AT" sz="1200">
                <a:solidFill>
                  <a:srgbClr val="5F5F5F"/>
                </a:solidFill>
              </a:rPr>
              <a:t>Eduard Gröller, Stefan Jeschke</a:t>
            </a:r>
          </a:p>
        </p:txBody>
      </p:sp>
      <p:sp>
        <p:nvSpPr>
          <p:cNvPr id="529411" name="Slide Number Placeholder 4"/>
          <p:cNvSpPr txBox="1">
            <a:spLocks noGrp="1"/>
          </p:cNvSpPr>
          <p:nvPr/>
        </p:nvSpPr>
        <p:spPr bwMode="auto">
          <a:xfrm>
            <a:off x="4030663" y="6507163"/>
            <a:ext cx="1079500" cy="306387"/>
          </a:xfrm>
          <a:prstGeom prst="rect">
            <a:avLst/>
          </a:prstGeom>
          <a:noFill/>
          <a:ln w="9525">
            <a:noFill/>
            <a:miter lim="800000"/>
            <a:headEnd/>
            <a:tailEnd/>
          </a:ln>
        </p:spPr>
        <p:txBody>
          <a:bodyPr anchor="ctr"/>
          <a:lstStyle/>
          <a:p>
            <a:pPr algn="ctr">
              <a:spcBef>
                <a:spcPct val="0"/>
              </a:spcBef>
            </a:pPr>
            <a:fld id="{5243013B-E6BC-449B-AF1E-0B2076B9E643}" type="slidenum">
              <a:rPr lang="de-AT" sz="1200">
                <a:solidFill>
                  <a:srgbClr val="5F5F5F"/>
                </a:solidFill>
              </a:rPr>
              <a:pPr algn="ctr">
                <a:spcBef>
                  <a:spcPct val="0"/>
                </a:spcBef>
              </a:pPr>
              <a:t>18</a:t>
            </a:fld>
            <a:endParaRPr lang="de-AT" sz="1200">
              <a:solidFill>
                <a:srgbClr val="5F5F5F"/>
              </a:solidFill>
            </a:endParaRPr>
          </a:p>
        </p:txBody>
      </p:sp>
      <p:sp>
        <p:nvSpPr>
          <p:cNvPr id="529412" name="Rectangle 2"/>
          <p:cNvSpPr>
            <a:spLocks noGrp="1" noChangeArrowheads="1"/>
          </p:cNvSpPr>
          <p:nvPr>
            <p:ph type="title" idx="4294967295"/>
          </p:nvPr>
        </p:nvSpPr>
        <p:spPr/>
        <p:txBody>
          <a:bodyPr/>
          <a:lstStyle/>
          <a:p>
            <a:pPr eaLnBrk="1" hangingPunct="1"/>
            <a:r>
              <a:rPr lang="en-US" smtClean="0"/>
              <a:t>Texture Anti-Aliasing</a:t>
            </a:r>
          </a:p>
        </p:txBody>
      </p:sp>
      <p:sp>
        <p:nvSpPr>
          <p:cNvPr id="529413" name="Rectangle 3"/>
          <p:cNvSpPr>
            <a:spLocks noGrp="1" noChangeArrowheads="1"/>
          </p:cNvSpPr>
          <p:nvPr>
            <p:ph type="body" idx="4294967295"/>
          </p:nvPr>
        </p:nvSpPr>
        <p:spPr/>
        <p:txBody>
          <a:bodyPr/>
          <a:lstStyle/>
          <a:p>
            <a:pPr marL="360363" indent="-360363" eaLnBrk="1" hangingPunct="1"/>
            <a:r>
              <a:rPr lang="en-US" sz="2300" smtClean="0"/>
              <a:t>A good pixel value is the weighted mean of the pixel area projected into texture space </a:t>
            </a:r>
          </a:p>
          <a:p>
            <a:pPr marL="900113" lvl="1" indent="-360363" eaLnBrk="1" hangingPunct="1">
              <a:buFont typeface="Wingdings" pitchFamily="2" charset="2"/>
              <a:buNone/>
            </a:pPr>
            <a:endParaRPr lang="en-US" sz="2000" i="1" smtClean="0"/>
          </a:p>
        </p:txBody>
      </p:sp>
      <p:pic>
        <p:nvPicPr>
          <p:cNvPr id="529414" name="Picture 7"/>
          <p:cNvPicPr>
            <a:picLocks noChangeAspect="1" noChangeArrowheads="1"/>
          </p:cNvPicPr>
          <p:nvPr/>
        </p:nvPicPr>
        <p:blipFill>
          <a:blip r:embed="rId2" cstate="print"/>
          <a:srcRect l="10571" t="21146" r="54015" b="26086"/>
          <a:stretch>
            <a:fillRect/>
          </a:stretch>
        </p:blipFill>
        <p:spPr bwMode="auto">
          <a:xfrm>
            <a:off x="1350963" y="2984500"/>
            <a:ext cx="2965450" cy="3241675"/>
          </a:xfrm>
          <a:prstGeom prst="rect">
            <a:avLst/>
          </a:prstGeom>
          <a:noFill/>
          <a:ln w="9525">
            <a:noFill/>
            <a:miter lim="800000"/>
            <a:headEnd/>
            <a:tailEnd/>
          </a:ln>
        </p:spPr>
      </p:pic>
      <p:sp>
        <p:nvSpPr>
          <p:cNvPr id="529415" name="Line 6"/>
          <p:cNvSpPr>
            <a:spLocks noChangeShapeType="1"/>
          </p:cNvSpPr>
          <p:nvPr/>
        </p:nvSpPr>
        <p:spPr bwMode="auto">
          <a:xfrm flipV="1">
            <a:off x="1350963" y="2724150"/>
            <a:ext cx="1587" cy="3502025"/>
          </a:xfrm>
          <a:prstGeom prst="line">
            <a:avLst/>
          </a:prstGeom>
          <a:noFill/>
          <a:ln w="63500">
            <a:solidFill>
              <a:schemeClr val="tx1"/>
            </a:solidFill>
            <a:round/>
            <a:headEnd/>
            <a:tailEnd type="triangle" w="med" len="med"/>
          </a:ln>
        </p:spPr>
        <p:txBody>
          <a:bodyPr/>
          <a:lstStyle/>
          <a:p>
            <a:endParaRPr lang="en-US"/>
          </a:p>
        </p:txBody>
      </p:sp>
      <p:sp>
        <p:nvSpPr>
          <p:cNvPr id="529416" name="Freeform 8"/>
          <p:cNvSpPr>
            <a:spLocks/>
          </p:cNvSpPr>
          <p:nvPr/>
        </p:nvSpPr>
        <p:spPr bwMode="auto">
          <a:xfrm>
            <a:off x="1350963" y="6226175"/>
            <a:ext cx="3298825" cy="1588"/>
          </a:xfrm>
          <a:custGeom>
            <a:avLst/>
            <a:gdLst>
              <a:gd name="T0" fmla="*/ 0 w 2078"/>
              <a:gd name="T1" fmla="*/ 0 h 1"/>
              <a:gd name="T2" fmla="*/ 2147483647 w 2078"/>
              <a:gd name="T3" fmla="*/ 2147483647 h 1"/>
              <a:gd name="T4" fmla="*/ 0 60000 65536"/>
              <a:gd name="T5" fmla="*/ 0 60000 65536"/>
              <a:gd name="T6" fmla="*/ 0 w 2078"/>
              <a:gd name="T7" fmla="*/ 0 h 1"/>
              <a:gd name="T8" fmla="*/ 2078 w 2078"/>
              <a:gd name="T9" fmla="*/ 1 h 1"/>
            </a:gdLst>
            <a:ahLst/>
            <a:cxnLst>
              <a:cxn ang="T4">
                <a:pos x="T0" y="T1"/>
              </a:cxn>
              <a:cxn ang="T5">
                <a:pos x="T2" y="T3"/>
              </a:cxn>
            </a:cxnLst>
            <a:rect l="T6" t="T7" r="T8" b="T9"/>
            <a:pathLst>
              <a:path w="2078" h="1">
                <a:moveTo>
                  <a:pt x="0" y="0"/>
                </a:moveTo>
                <a:lnTo>
                  <a:pt x="2078" y="1"/>
                </a:lnTo>
              </a:path>
            </a:pathLst>
          </a:custGeom>
          <a:noFill/>
          <a:ln w="63500">
            <a:solidFill>
              <a:schemeClr val="tx1"/>
            </a:solidFill>
            <a:round/>
            <a:headEnd/>
            <a:tailEnd type="triangle" w="med" len="med"/>
          </a:ln>
        </p:spPr>
        <p:txBody>
          <a:bodyPr/>
          <a:lstStyle/>
          <a:p>
            <a:pPr>
              <a:spcBef>
                <a:spcPct val="0"/>
              </a:spcBef>
            </a:pPr>
            <a:endParaRPr lang="en-US"/>
          </a:p>
        </p:txBody>
      </p:sp>
      <p:sp>
        <p:nvSpPr>
          <p:cNvPr id="529417" name="Text Box 9"/>
          <p:cNvSpPr txBox="1">
            <a:spLocks noChangeArrowheads="1"/>
          </p:cNvSpPr>
          <p:nvPr/>
        </p:nvSpPr>
        <p:spPr bwMode="auto">
          <a:xfrm>
            <a:off x="1766888" y="6229350"/>
            <a:ext cx="2235200" cy="457200"/>
          </a:xfrm>
          <a:prstGeom prst="rect">
            <a:avLst/>
          </a:prstGeom>
          <a:noFill/>
          <a:ln w="9525">
            <a:noFill/>
            <a:miter lim="800000"/>
            <a:headEnd/>
            <a:tailEnd/>
          </a:ln>
        </p:spPr>
        <p:txBody>
          <a:bodyPr wrap="none">
            <a:spAutoFit/>
          </a:bodyPr>
          <a:lstStyle/>
          <a:p>
            <a:pPr>
              <a:spcBef>
                <a:spcPct val="0"/>
              </a:spcBef>
            </a:pPr>
            <a:r>
              <a:rPr lang="en-US" sz="2400" b="1"/>
              <a:t>Texture space</a:t>
            </a:r>
            <a:endParaRPr lang="de-AT" sz="2400" b="1"/>
          </a:p>
        </p:txBody>
      </p:sp>
      <p:sp>
        <p:nvSpPr>
          <p:cNvPr id="529418" name="Text Box 10"/>
          <p:cNvSpPr txBox="1">
            <a:spLocks noChangeArrowheads="1"/>
          </p:cNvSpPr>
          <p:nvPr/>
        </p:nvSpPr>
        <p:spPr bwMode="auto">
          <a:xfrm>
            <a:off x="4135438" y="6156325"/>
            <a:ext cx="369887" cy="457200"/>
          </a:xfrm>
          <a:prstGeom prst="rect">
            <a:avLst/>
          </a:prstGeom>
          <a:noFill/>
          <a:ln w="9525">
            <a:noFill/>
            <a:miter lim="800000"/>
            <a:headEnd/>
            <a:tailEnd/>
          </a:ln>
        </p:spPr>
        <p:txBody>
          <a:bodyPr wrap="none">
            <a:spAutoFit/>
          </a:bodyPr>
          <a:lstStyle/>
          <a:p>
            <a:pPr>
              <a:spcBef>
                <a:spcPct val="0"/>
              </a:spcBef>
            </a:pPr>
            <a:r>
              <a:rPr lang="en-US" sz="2400" b="1" i="1"/>
              <a:t>u</a:t>
            </a:r>
            <a:endParaRPr lang="de-AT" sz="2400" b="1" i="1"/>
          </a:p>
        </p:txBody>
      </p:sp>
      <p:sp>
        <p:nvSpPr>
          <p:cNvPr id="529419" name="Text Box 11"/>
          <p:cNvSpPr txBox="1">
            <a:spLocks noChangeArrowheads="1"/>
          </p:cNvSpPr>
          <p:nvPr/>
        </p:nvSpPr>
        <p:spPr bwMode="auto">
          <a:xfrm>
            <a:off x="976313" y="2797175"/>
            <a:ext cx="354012" cy="457200"/>
          </a:xfrm>
          <a:prstGeom prst="rect">
            <a:avLst/>
          </a:prstGeom>
          <a:noFill/>
          <a:ln w="9525">
            <a:noFill/>
            <a:miter lim="800000"/>
            <a:headEnd/>
            <a:tailEnd/>
          </a:ln>
        </p:spPr>
        <p:txBody>
          <a:bodyPr wrap="none">
            <a:spAutoFit/>
          </a:bodyPr>
          <a:lstStyle/>
          <a:p>
            <a:pPr>
              <a:spcBef>
                <a:spcPct val="0"/>
              </a:spcBef>
            </a:pPr>
            <a:r>
              <a:rPr lang="en-US" sz="2400" b="1" i="1"/>
              <a:t>v</a:t>
            </a:r>
            <a:endParaRPr lang="de-AT" sz="2400" b="1" i="1"/>
          </a:p>
        </p:txBody>
      </p:sp>
      <p:sp>
        <p:nvSpPr>
          <p:cNvPr id="529420" name="Rectangle 12"/>
          <p:cNvSpPr>
            <a:spLocks noChangeArrowheads="1"/>
          </p:cNvSpPr>
          <p:nvPr/>
        </p:nvSpPr>
        <p:spPr bwMode="auto">
          <a:xfrm>
            <a:off x="6665913" y="4021138"/>
            <a:ext cx="936625" cy="1008062"/>
          </a:xfrm>
          <a:prstGeom prst="rect">
            <a:avLst/>
          </a:prstGeom>
          <a:solidFill>
            <a:srgbClr val="339966">
              <a:alpha val="74901"/>
            </a:srgbClr>
          </a:solidFill>
          <a:ln w="25400">
            <a:solidFill>
              <a:schemeClr val="tx1"/>
            </a:solidFill>
            <a:miter lim="800000"/>
            <a:headEnd/>
            <a:tailEnd/>
          </a:ln>
        </p:spPr>
        <p:txBody>
          <a:bodyPr wrap="none" anchor="ctr"/>
          <a:lstStyle/>
          <a:p>
            <a:pPr>
              <a:spcBef>
                <a:spcPct val="0"/>
              </a:spcBef>
            </a:pPr>
            <a:endParaRPr lang="en-US"/>
          </a:p>
        </p:txBody>
      </p:sp>
      <p:sp>
        <p:nvSpPr>
          <p:cNvPr id="529421" name="Text Box 13"/>
          <p:cNvSpPr txBox="1">
            <a:spLocks noChangeArrowheads="1"/>
          </p:cNvSpPr>
          <p:nvPr/>
        </p:nvSpPr>
        <p:spPr bwMode="auto">
          <a:xfrm>
            <a:off x="6157913" y="6251575"/>
            <a:ext cx="2014537" cy="457200"/>
          </a:xfrm>
          <a:prstGeom prst="rect">
            <a:avLst/>
          </a:prstGeom>
          <a:noFill/>
          <a:ln w="9525">
            <a:noFill/>
            <a:miter lim="800000"/>
            <a:headEnd/>
            <a:tailEnd/>
          </a:ln>
        </p:spPr>
        <p:txBody>
          <a:bodyPr wrap="none">
            <a:spAutoFit/>
          </a:bodyPr>
          <a:lstStyle/>
          <a:p>
            <a:pPr>
              <a:spcBef>
                <a:spcPct val="0"/>
              </a:spcBef>
            </a:pPr>
            <a:r>
              <a:rPr lang="en-US" sz="2400" b="1"/>
              <a:t>Image space</a:t>
            </a:r>
            <a:endParaRPr lang="de-AT" sz="2400" b="1"/>
          </a:p>
        </p:txBody>
      </p:sp>
      <p:sp>
        <p:nvSpPr>
          <p:cNvPr id="529422" name="Text Box 14"/>
          <p:cNvSpPr txBox="1">
            <a:spLocks noChangeArrowheads="1"/>
          </p:cNvSpPr>
          <p:nvPr/>
        </p:nvSpPr>
        <p:spPr bwMode="auto">
          <a:xfrm>
            <a:off x="6634163" y="3228975"/>
            <a:ext cx="895350" cy="457200"/>
          </a:xfrm>
          <a:prstGeom prst="rect">
            <a:avLst/>
          </a:prstGeom>
          <a:noFill/>
          <a:ln w="9525">
            <a:noFill/>
            <a:miter lim="800000"/>
            <a:headEnd/>
            <a:tailEnd/>
          </a:ln>
        </p:spPr>
        <p:txBody>
          <a:bodyPr wrap="none">
            <a:spAutoFit/>
          </a:bodyPr>
          <a:lstStyle/>
          <a:p>
            <a:pPr>
              <a:spcBef>
                <a:spcPct val="0"/>
              </a:spcBef>
            </a:pPr>
            <a:r>
              <a:rPr lang="en-US" sz="2400" b="1"/>
              <a:t>Pixel</a:t>
            </a:r>
            <a:endParaRPr lang="de-AT" sz="2400" b="1"/>
          </a:p>
        </p:txBody>
      </p:sp>
      <p:sp>
        <p:nvSpPr>
          <p:cNvPr id="529423" name="Oval 15"/>
          <p:cNvSpPr>
            <a:spLocks noChangeArrowheads="1"/>
          </p:cNvSpPr>
          <p:nvPr/>
        </p:nvSpPr>
        <p:spPr bwMode="auto">
          <a:xfrm>
            <a:off x="7529513" y="3948113"/>
            <a:ext cx="144462" cy="144462"/>
          </a:xfrm>
          <a:prstGeom prst="ellipse">
            <a:avLst/>
          </a:prstGeom>
          <a:noFill/>
          <a:ln w="34925">
            <a:solidFill>
              <a:schemeClr val="hlink"/>
            </a:solidFill>
            <a:round/>
            <a:headEnd/>
            <a:tailEnd/>
          </a:ln>
        </p:spPr>
        <p:txBody>
          <a:bodyPr wrap="none" anchor="ctr"/>
          <a:lstStyle/>
          <a:p>
            <a:pPr>
              <a:spcBef>
                <a:spcPct val="0"/>
              </a:spcBef>
            </a:pPr>
            <a:endParaRPr lang="en-US"/>
          </a:p>
        </p:txBody>
      </p:sp>
      <p:sp>
        <p:nvSpPr>
          <p:cNvPr id="529424" name="Oval 16"/>
          <p:cNvSpPr>
            <a:spLocks noChangeArrowheads="1"/>
          </p:cNvSpPr>
          <p:nvPr/>
        </p:nvSpPr>
        <p:spPr bwMode="auto">
          <a:xfrm>
            <a:off x="7529513" y="4956175"/>
            <a:ext cx="144462" cy="144463"/>
          </a:xfrm>
          <a:prstGeom prst="ellipse">
            <a:avLst/>
          </a:prstGeom>
          <a:noFill/>
          <a:ln w="34925">
            <a:solidFill>
              <a:schemeClr val="hlink"/>
            </a:solidFill>
            <a:round/>
            <a:headEnd/>
            <a:tailEnd/>
          </a:ln>
        </p:spPr>
        <p:txBody>
          <a:bodyPr wrap="none" anchor="ctr"/>
          <a:lstStyle/>
          <a:p>
            <a:pPr>
              <a:spcBef>
                <a:spcPct val="0"/>
              </a:spcBef>
            </a:pPr>
            <a:endParaRPr lang="en-US"/>
          </a:p>
        </p:txBody>
      </p:sp>
      <p:sp>
        <p:nvSpPr>
          <p:cNvPr id="529425" name="Oval 17"/>
          <p:cNvSpPr>
            <a:spLocks noChangeArrowheads="1"/>
          </p:cNvSpPr>
          <p:nvPr/>
        </p:nvSpPr>
        <p:spPr bwMode="auto">
          <a:xfrm>
            <a:off x="6592888" y="3948113"/>
            <a:ext cx="144462" cy="144462"/>
          </a:xfrm>
          <a:prstGeom prst="ellipse">
            <a:avLst/>
          </a:prstGeom>
          <a:noFill/>
          <a:ln w="34925">
            <a:solidFill>
              <a:schemeClr val="hlink"/>
            </a:solidFill>
            <a:round/>
            <a:headEnd/>
            <a:tailEnd/>
          </a:ln>
        </p:spPr>
        <p:txBody>
          <a:bodyPr wrap="none" anchor="ctr"/>
          <a:lstStyle/>
          <a:p>
            <a:pPr>
              <a:spcBef>
                <a:spcPct val="0"/>
              </a:spcBef>
            </a:pPr>
            <a:endParaRPr lang="en-US"/>
          </a:p>
        </p:txBody>
      </p:sp>
      <p:sp>
        <p:nvSpPr>
          <p:cNvPr id="529426" name="Oval 18"/>
          <p:cNvSpPr>
            <a:spLocks noChangeArrowheads="1"/>
          </p:cNvSpPr>
          <p:nvPr/>
        </p:nvSpPr>
        <p:spPr bwMode="auto">
          <a:xfrm>
            <a:off x="6592888" y="4956175"/>
            <a:ext cx="144462" cy="144463"/>
          </a:xfrm>
          <a:prstGeom prst="ellipse">
            <a:avLst/>
          </a:prstGeom>
          <a:noFill/>
          <a:ln w="34925">
            <a:solidFill>
              <a:schemeClr val="hlink"/>
            </a:solidFill>
            <a:round/>
            <a:headEnd/>
            <a:tailEnd/>
          </a:ln>
        </p:spPr>
        <p:txBody>
          <a:bodyPr wrap="none" anchor="ctr"/>
          <a:lstStyle/>
          <a:p>
            <a:pPr>
              <a:spcBef>
                <a:spcPct val="0"/>
              </a:spcBef>
            </a:pPr>
            <a:endParaRPr lang="en-US"/>
          </a:p>
        </p:txBody>
      </p:sp>
      <p:sp>
        <p:nvSpPr>
          <p:cNvPr id="529427" name="Freeform 23"/>
          <p:cNvSpPr>
            <a:spLocks/>
          </p:cNvSpPr>
          <p:nvPr/>
        </p:nvSpPr>
        <p:spPr bwMode="auto">
          <a:xfrm>
            <a:off x="1697038" y="3732213"/>
            <a:ext cx="2160587" cy="2305050"/>
          </a:xfrm>
          <a:custGeom>
            <a:avLst/>
            <a:gdLst>
              <a:gd name="T0" fmla="*/ 0 w 1361"/>
              <a:gd name="T1" fmla="*/ 2147483647 h 1452"/>
              <a:gd name="T2" fmla="*/ 2147483647 w 1361"/>
              <a:gd name="T3" fmla="*/ 0 h 1452"/>
              <a:gd name="T4" fmla="*/ 2147483647 w 1361"/>
              <a:gd name="T5" fmla="*/ 2147483647 h 1452"/>
              <a:gd name="T6" fmla="*/ 2147483647 w 1361"/>
              <a:gd name="T7" fmla="*/ 2147483647 h 1452"/>
              <a:gd name="T8" fmla="*/ 0 w 1361"/>
              <a:gd name="T9" fmla="*/ 2147483647 h 1452"/>
              <a:gd name="T10" fmla="*/ 0 60000 65536"/>
              <a:gd name="T11" fmla="*/ 0 60000 65536"/>
              <a:gd name="T12" fmla="*/ 0 60000 65536"/>
              <a:gd name="T13" fmla="*/ 0 60000 65536"/>
              <a:gd name="T14" fmla="*/ 0 60000 65536"/>
              <a:gd name="T15" fmla="*/ 0 w 1361"/>
              <a:gd name="T16" fmla="*/ 0 h 1452"/>
              <a:gd name="T17" fmla="*/ 1361 w 1361"/>
              <a:gd name="T18" fmla="*/ 1452 h 1452"/>
            </a:gdLst>
            <a:ahLst/>
            <a:cxnLst>
              <a:cxn ang="T10">
                <a:pos x="T0" y="T1"/>
              </a:cxn>
              <a:cxn ang="T11">
                <a:pos x="T2" y="T3"/>
              </a:cxn>
              <a:cxn ang="T12">
                <a:pos x="T4" y="T5"/>
              </a:cxn>
              <a:cxn ang="T13">
                <a:pos x="T6" y="T7"/>
              </a:cxn>
              <a:cxn ang="T14">
                <a:pos x="T8" y="T9"/>
              </a:cxn>
            </a:cxnLst>
            <a:rect l="T15" t="T16" r="T17" b="T18"/>
            <a:pathLst>
              <a:path w="1361" h="1452">
                <a:moveTo>
                  <a:pt x="0" y="907"/>
                </a:moveTo>
                <a:cubicBezTo>
                  <a:pt x="71" y="393"/>
                  <a:pt x="635" y="83"/>
                  <a:pt x="862" y="0"/>
                </a:cubicBezTo>
                <a:cubicBezTo>
                  <a:pt x="1047" y="29"/>
                  <a:pt x="1337" y="302"/>
                  <a:pt x="1361" y="409"/>
                </a:cubicBezTo>
                <a:cubicBezTo>
                  <a:pt x="1007" y="589"/>
                  <a:pt x="787" y="1021"/>
                  <a:pt x="544" y="1452"/>
                </a:cubicBezTo>
                <a:cubicBezTo>
                  <a:pt x="419" y="1141"/>
                  <a:pt x="443" y="965"/>
                  <a:pt x="0" y="907"/>
                </a:cubicBezTo>
                <a:close/>
              </a:path>
            </a:pathLst>
          </a:custGeom>
          <a:solidFill>
            <a:srgbClr val="339966">
              <a:alpha val="70979"/>
            </a:srgbClr>
          </a:solidFill>
          <a:ln w="25400">
            <a:solidFill>
              <a:schemeClr val="tx1"/>
            </a:solidFill>
            <a:round/>
            <a:headEnd/>
            <a:tailEnd/>
          </a:ln>
        </p:spPr>
        <p:txBody>
          <a:bodyPr/>
          <a:lstStyle/>
          <a:p>
            <a:pPr>
              <a:spcBef>
                <a:spcPct val="0"/>
              </a:spcBef>
            </a:pPr>
            <a:endParaRPr lang="en-US"/>
          </a:p>
        </p:txBody>
      </p:sp>
      <p:sp>
        <p:nvSpPr>
          <p:cNvPr id="529428" name="Freeform 30"/>
          <p:cNvSpPr>
            <a:spLocks/>
          </p:cNvSpPr>
          <p:nvPr/>
        </p:nvSpPr>
        <p:spPr bwMode="auto">
          <a:xfrm>
            <a:off x="3157538" y="3656013"/>
            <a:ext cx="3416300" cy="319087"/>
          </a:xfrm>
          <a:custGeom>
            <a:avLst/>
            <a:gdLst>
              <a:gd name="T0" fmla="*/ 0 w 2152"/>
              <a:gd name="T1" fmla="*/ 2147483647 h 201"/>
              <a:gd name="T2" fmla="*/ 2147483647 w 2152"/>
              <a:gd name="T3" fmla="*/ 2147483647 h 201"/>
              <a:gd name="T4" fmla="*/ 2147483647 w 2152"/>
              <a:gd name="T5" fmla="*/ 2147483647 h 201"/>
              <a:gd name="T6" fmla="*/ 2147483647 w 2152"/>
              <a:gd name="T7" fmla="*/ 2147483647 h 201"/>
              <a:gd name="T8" fmla="*/ 0 60000 65536"/>
              <a:gd name="T9" fmla="*/ 0 60000 65536"/>
              <a:gd name="T10" fmla="*/ 0 60000 65536"/>
              <a:gd name="T11" fmla="*/ 0 60000 65536"/>
              <a:gd name="T12" fmla="*/ 0 w 2152"/>
              <a:gd name="T13" fmla="*/ 0 h 201"/>
              <a:gd name="T14" fmla="*/ 2152 w 2152"/>
              <a:gd name="T15" fmla="*/ 201 h 201"/>
            </a:gdLst>
            <a:ahLst/>
            <a:cxnLst>
              <a:cxn ang="T8">
                <a:pos x="T0" y="T1"/>
              </a:cxn>
              <a:cxn ang="T9">
                <a:pos x="T2" y="T3"/>
              </a:cxn>
              <a:cxn ang="T10">
                <a:pos x="T4" y="T5"/>
              </a:cxn>
              <a:cxn ang="T11">
                <a:pos x="T6" y="T7"/>
              </a:cxn>
            </a:cxnLst>
            <a:rect l="T12" t="T13" r="T14" b="T15"/>
            <a:pathLst>
              <a:path w="2152" h="201">
                <a:moveTo>
                  <a:pt x="0" y="28"/>
                </a:moveTo>
                <a:cubicBezTo>
                  <a:pt x="136" y="24"/>
                  <a:pt x="564" y="0"/>
                  <a:pt x="804" y="3"/>
                </a:cubicBezTo>
                <a:cubicBezTo>
                  <a:pt x="1044" y="6"/>
                  <a:pt x="1214" y="15"/>
                  <a:pt x="1439" y="48"/>
                </a:cubicBezTo>
                <a:cubicBezTo>
                  <a:pt x="1664" y="81"/>
                  <a:pt x="2004" y="169"/>
                  <a:pt x="2152" y="201"/>
                </a:cubicBezTo>
              </a:path>
            </a:pathLst>
          </a:custGeom>
          <a:noFill/>
          <a:ln w="19050">
            <a:solidFill>
              <a:schemeClr val="hlink"/>
            </a:solidFill>
            <a:round/>
            <a:headEnd/>
            <a:tailEnd/>
          </a:ln>
        </p:spPr>
        <p:txBody>
          <a:bodyPr/>
          <a:lstStyle/>
          <a:p>
            <a:pPr>
              <a:spcBef>
                <a:spcPct val="0"/>
              </a:spcBef>
            </a:pPr>
            <a:endParaRPr lang="en-US"/>
          </a:p>
        </p:txBody>
      </p:sp>
      <p:sp>
        <p:nvSpPr>
          <p:cNvPr id="529429" name="Freeform 31"/>
          <p:cNvSpPr>
            <a:spLocks/>
          </p:cNvSpPr>
          <p:nvPr/>
        </p:nvSpPr>
        <p:spPr bwMode="auto">
          <a:xfrm>
            <a:off x="2616200" y="4527550"/>
            <a:ext cx="4510088" cy="612775"/>
          </a:xfrm>
          <a:custGeom>
            <a:avLst/>
            <a:gdLst>
              <a:gd name="T0" fmla="*/ 0 w 2841"/>
              <a:gd name="T1" fmla="*/ 2147483647 h 386"/>
              <a:gd name="T2" fmla="*/ 2147483647 w 2841"/>
              <a:gd name="T3" fmla="*/ 2147483647 h 386"/>
              <a:gd name="T4" fmla="*/ 2147483647 w 2841"/>
              <a:gd name="T5" fmla="*/ 0 h 386"/>
              <a:gd name="T6" fmla="*/ 0 60000 65536"/>
              <a:gd name="T7" fmla="*/ 0 60000 65536"/>
              <a:gd name="T8" fmla="*/ 0 60000 65536"/>
              <a:gd name="T9" fmla="*/ 0 w 2841"/>
              <a:gd name="T10" fmla="*/ 0 h 386"/>
              <a:gd name="T11" fmla="*/ 2841 w 2841"/>
              <a:gd name="T12" fmla="*/ 386 h 386"/>
            </a:gdLst>
            <a:ahLst/>
            <a:cxnLst>
              <a:cxn ang="T6">
                <a:pos x="T0" y="T1"/>
              </a:cxn>
              <a:cxn ang="T7">
                <a:pos x="T2" y="T3"/>
              </a:cxn>
              <a:cxn ang="T8">
                <a:pos x="T4" y="T5"/>
              </a:cxn>
            </a:cxnLst>
            <a:rect l="T9" t="T10" r="T11" b="T12"/>
            <a:pathLst>
              <a:path w="2841" h="386">
                <a:moveTo>
                  <a:pt x="0" y="228"/>
                </a:moveTo>
                <a:cubicBezTo>
                  <a:pt x="221" y="248"/>
                  <a:pt x="853" y="386"/>
                  <a:pt x="1326" y="348"/>
                </a:cubicBezTo>
                <a:cubicBezTo>
                  <a:pt x="1799" y="310"/>
                  <a:pt x="2526" y="72"/>
                  <a:pt x="2841" y="0"/>
                </a:cubicBezTo>
              </a:path>
            </a:pathLst>
          </a:custGeom>
          <a:noFill/>
          <a:ln w="19050">
            <a:solidFill>
              <a:schemeClr val="hlink"/>
            </a:solidFill>
            <a:round/>
            <a:headEnd/>
            <a:tailEnd/>
          </a:ln>
        </p:spPr>
        <p:txBody>
          <a:bodyPr/>
          <a:lstStyle/>
          <a:p>
            <a:pPr>
              <a:spcBef>
                <a:spcPct val="0"/>
              </a:spcBef>
            </a:pPr>
            <a:endParaRPr lang="en-US"/>
          </a:p>
        </p:txBody>
      </p:sp>
      <p:sp>
        <p:nvSpPr>
          <p:cNvPr id="529430" name="Freeform 32"/>
          <p:cNvSpPr>
            <a:spLocks/>
          </p:cNvSpPr>
          <p:nvPr/>
        </p:nvSpPr>
        <p:spPr bwMode="auto">
          <a:xfrm>
            <a:off x="2640013" y="5080000"/>
            <a:ext cx="4883150" cy="969963"/>
          </a:xfrm>
          <a:custGeom>
            <a:avLst/>
            <a:gdLst>
              <a:gd name="T0" fmla="*/ 0 w 3076"/>
              <a:gd name="T1" fmla="*/ 2147483647 h 611"/>
              <a:gd name="T2" fmla="*/ 2147483647 w 3076"/>
              <a:gd name="T3" fmla="*/ 2147483647 h 611"/>
              <a:gd name="T4" fmla="*/ 2147483647 w 3076"/>
              <a:gd name="T5" fmla="*/ 0 h 611"/>
              <a:gd name="T6" fmla="*/ 0 60000 65536"/>
              <a:gd name="T7" fmla="*/ 0 60000 65536"/>
              <a:gd name="T8" fmla="*/ 0 60000 65536"/>
              <a:gd name="T9" fmla="*/ 0 w 3076"/>
              <a:gd name="T10" fmla="*/ 0 h 611"/>
              <a:gd name="T11" fmla="*/ 3076 w 3076"/>
              <a:gd name="T12" fmla="*/ 611 h 611"/>
            </a:gdLst>
            <a:ahLst/>
            <a:cxnLst>
              <a:cxn ang="T6">
                <a:pos x="T0" y="T1"/>
              </a:cxn>
              <a:cxn ang="T7">
                <a:pos x="T2" y="T3"/>
              </a:cxn>
              <a:cxn ang="T8">
                <a:pos x="T4" y="T5"/>
              </a:cxn>
            </a:cxnLst>
            <a:rect l="T9" t="T10" r="T11" b="T12"/>
            <a:pathLst>
              <a:path w="3076" h="611">
                <a:moveTo>
                  <a:pt x="0" y="598"/>
                </a:moveTo>
                <a:cubicBezTo>
                  <a:pt x="290" y="582"/>
                  <a:pt x="1226" y="611"/>
                  <a:pt x="1739" y="511"/>
                </a:cubicBezTo>
                <a:cubicBezTo>
                  <a:pt x="2252" y="411"/>
                  <a:pt x="2797" y="107"/>
                  <a:pt x="3076" y="0"/>
                </a:cubicBezTo>
              </a:path>
            </a:pathLst>
          </a:custGeom>
          <a:noFill/>
          <a:ln w="19050">
            <a:solidFill>
              <a:schemeClr val="hlink"/>
            </a:solidFill>
            <a:round/>
            <a:headEnd/>
            <a:tailEnd/>
          </a:ln>
        </p:spPr>
        <p:txBody>
          <a:bodyPr/>
          <a:lstStyle/>
          <a:p>
            <a:pPr>
              <a:spcBef>
                <a:spcPct val="0"/>
              </a:spcBef>
            </a:pPr>
            <a:endParaRPr lang="en-US"/>
          </a:p>
        </p:txBody>
      </p:sp>
      <p:sp>
        <p:nvSpPr>
          <p:cNvPr id="529431" name="Text Box 33"/>
          <p:cNvSpPr txBox="1">
            <a:spLocks noChangeArrowheads="1"/>
          </p:cNvSpPr>
          <p:nvPr/>
        </p:nvSpPr>
        <p:spPr bwMode="auto">
          <a:xfrm>
            <a:off x="6972300" y="4332288"/>
            <a:ext cx="336550" cy="396875"/>
          </a:xfrm>
          <a:prstGeom prst="rect">
            <a:avLst/>
          </a:prstGeom>
          <a:noFill/>
          <a:ln w="9525">
            <a:noFill/>
            <a:miter lim="800000"/>
            <a:headEnd/>
            <a:tailEnd/>
          </a:ln>
        </p:spPr>
        <p:txBody>
          <a:bodyPr>
            <a:spAutoFit/>
          </a:bodyPr>
          <a:lstStyle/>
          <a:p>
            <a:pPr>
              <a:spcBef>
                <a:spcPct val="0"/>
              </a:spcBef>
            </a:pPr>
            <a:r>
              <a:rPr lang="en-US" sz="2000" b="1">
                <a:solidFill>
                  <a:schemeClr val="hlink"/>
                </a:solidFill>
              </a:rPr>
              <a:t>X</a:t>
            </a:r>
            <a:endParaRPr lang="de-AT" sz="2000" b="1">
              <a:solidFill>
                <a:schemeClr val="hlink"/>
              </a:solidFill>
            </a:endParaRPr>
          </a:p>
        </p:txBody>
      </p:sp>
      <p:sp>
        <p:nvSpPr>
          <p:cNvPr id="529432" name="Text Box 34"/>
          <p:cNvSpPr txBox="1">
            <a:spLocks noChangeArrowheads="1"/>
          </p:cNvSpPr>
          <p:nvPr/>
        </p:nvSpPr>
        <p:spPr bwMode="auto">
          <a:xfrm>
            <a:off x="2419350" y="4687888"/>
            <a:ext cx="336550" cy="396875"/>
          </a:xfrm>
          <a:prstGeom prst="rect">
            <a:avLst/>
          </a:prstGeom>
          <a:noFill/>
          <a:ln w="9525">
            <a:noFill/>
            <a:miter lim="800000"/>
            <a:headEnd/>
            <a:tailEnd/>
          </a:ln>
        </p:spPr>
        <p:txBody>
          <a:bodyPr>
            <a:spAutoFit/>
          </a:bodyPr>
          <a:lstStyle/>
          <a:p>
            <a:pPr>
              <a:spcBef>
                <a:spcPct val="0"/>
              </a:spcBef>
            </a:pPr>
            <a:r>
              <a:rPr lang="en-US" sz="2000" b="1">
                <a:solidFill>
                  <a:schemeClr val="hlink"/>
                </a:solidFill>
              </a:rPr>
              <a:t>X</a:t>
            </a:r>
            <a:endParaRPr lang="de-AT" sz="2000" b="1">
              <a:solidFill>
                <a:schemeClr val="hlink"/>
              </a:solidFill>
            </a:endParaRPr>
          </a:p>
        </p:txBody>
      </p:sp>
      <p:sp>
        <p:nvSpPr>
          <p:cNvPr id="529433" name="Oval 19"/>
          <p:cNvSpPr>
            <a:spLocks noChangeArrowheads="1"/>
          </p:cNvSpPr>
          <p:nvPr/>
        </p:nvSpPr>
        <p:spPr bwMode="auto">
          <a:xfrm>
            <a:off x="2994025" y="3660775"/>
            <a:ext cx="144463" cy="144463"/>
          </a:xfrm>
          <a:prstGeom prst="ellipse">
            <a:avLst/>
          </a:prstGeom>
          <a:noFill/>
          <a:ln w="34925">
            <a:solidFill>
              <a:schemeClr val="hlink"/>
            </a:solidFill>
            <a:round/>
            <a:headEnd/>
            <a:tailEnd/>
          </a:ln>
        </p:spPr>
        <p:txBody>
          <a:bodyPr wrap="none" anchor="ctr"/>
          <a:lstStyle/>
          <a:p>
            <a:pPr>
              <a:spcBef>
                <a:spcPct val="0"/>
              </a:spcBef>
            </a:pPr>
            <a:endParaRPr lang="en-US"/>
          </a:p>
        </p:txBody>
      </p:sp>
      <p:sp>
        <p:nvSpPr>
          <p:cNvPr id="529434" name="Oval 20"/>
          <p:cNvSpPr>
            <a:spLocks noChangeArrowheads="1"/>
          </p:cNvSpPr>
          <p:nvPr/>
        </p:nvSpPr>
        <p:spPr bwMode="auto">
          <a:xfrm>
            <a:off x="3784600" y="4308475"/>
            <a:ext cx="144463" cy="144463"/>
          </a:xfrm>
          <a:prstGeom prst="ellipse">
            <a:avLst/>
          </a:prstGeom>
          <a:noFill/>
          <a:ln w="34925">
            <a:solidFill>
              <a:schemeClr val="hlink"/>
            </a:solidFill>
            <a:round/>
            <a:headEnd/>
            <a:tailEnd/>
          </a:ln>
        </p:spPr>
        <p:txBody>
          <a:bodyPr wrap="none" anchor="ctr"/>
          <a:lstStyle/>
          <a:p>
            <a:pPr>
              <a:spcBef>
                <a:spcPct val="0"/>
              </a:spcBef>
            </a:pPr>
            <a:endParaRPr lang="en-US"/>
          </a:p>
        </p:txBody>
      </p:sp>
      <p:sp>
        <p:nvSpPr>
          <p:cNvPr id="529435" name="Oval 21"/>
          <p:cNvSpPr>
            <a:spLocks noChangeArrowheads="1"/>
          </p:cNvSpPr>
          <p:nvPr/>
        </p:nvSpPr>
        <p:spPr bwMode="auto">
          <a:xfrm>
            <a:off x="1625600" y="5100638"/>
            <a:ext cx="144463" cy="144462"/>
          </a:xfrm>
          <a:prstGeom prst="ellipse">
            <a:avLst/>
          </a:prstGeom>
          <a:noFill/>
          <a:ln w="34925">
            <a:solidFill>
              <a:schemeClr val="hlink"/>
            </a:solidFill>
            <a:round/>
            <a:headEnd/>
            <a:tailEnd/>
          </a:ln>
        </p:spPr>
        <p:txBody>
          <a:bodyPr wrap="none" anchor="ctr"/>
          <a:lstStyle/>
          <a:p>
            <a:pPr>
              <a:spcBef>
                <a:spcPct val="0"/>
              </a:spcBef>
            </a:pPr>
            <a:endParaRPr lang="en-US"/>
          </a:p>
        </p:txBody>
      </p:sp>
      <p:sp>
        <p:nvSpPr>
          <p:cNvPr id="529436" name="Oval 22"/>
          <p:cNvSpPr>
            <a:spLocks noChangeArrowheads="1"/>
          </p:cNvSpPr>
          <p:nvPr/>
        </p:nvSpPr>
        <p:spPr bwMode="auto">
          <a:xfrm>
            <a:off x="2489200" y="5964238"/>
            <a:ext cx="144463" cy="144462"/>
          </a:xfrm>
          <a:prstGeom prst="ellipse">
            <a:avLst/>
          </a:prstGeom>
          <a:noFill/>
          <a:ln w="34925">
            <a:solidFill>
              <a:schemeClr val="hlink"/>
            </a:solidFill>
            <a:round/>
            <a:headEnd/>
            <a:tailEnd/>
          </a:ln>
        </p:spPr>
        <p:txBody>
          <a:bodyPr wrap="none" anchor="ctr"/>
          <a:lstStyle/>
          <a:p>
            <a:pPr>
              <a:spcBef>
                <a:spcPct val="0"/>
              </a:spcBef>
            </a:pP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Footer Placeholder 3"/>
          <p:cNvSpPr txBox="1">
            <a:spLocks noGrp="1"/>
          </p:cNvSpPr>
          <p:nvPr/>
        </p:nvSpPr>
        <p:spPr bwMode="auto">
          <a:xfrm>
            <a:off x="179388" y="6511925"/>
            <a:ext cx="3671887" cy="301625"/>
          </a:xfrm>
          <a:prstGeom prst="rect">
            <a:avLst/>
          </a:prstGeom>
          <a:noFill/>
          <a:ln w="9525">
            <a:noFill/>
            <a:miter lim="800000"/>
            <a:headEnd/>
            <a:tailEnd/>
          </a:ln>
        </p:spPr>
        <p:txBody>
          <a:bodyPr anchor="ctr"/>
          <a:lstStyle/>
          <a:p>
            <a:pPr>
              <a:spcBef>
                <a:spcPct val="0"/>
              </a:spcBef>
            </a:pPr>
            <a:r>
              <a:rPr lang="de-AT" sz="1200">
                <a:solidFill>
                  <a:srgbClr val="5F5F5F"/>
                </a:solidFill>
              </a:rPr>
              <a:t>Eduard Gröller, Stefan Jeschke</a:t>
            </a:r>
          </a:p>
        </p:txBody>
      </p:sp>
      <p:pic>
        <p:nvPicPr>
          <p:cNvPr id="530436" name="Picture 10"/>
          <p:cNvPicPr>
            <a:picLocks noChangeArrowheads="1"/>
          </p:cNvPicPr>
          <p:nvPr/>
        </p:nvPicPr>
        <p:blipFill>
          <a:blip r:embed="rId2" cstate="print"/>
          <a:srcRect/>
          <a:stretch>
            <a:fillRect/>
          </a:stretch>
        </p:blipFill>
        <p:spPr bwMode="auto">
          <a:xfrm>
            <a:off x="211138" y="3373438"/>
            <a:ext cx="2671762" cy="2946400"/>
          </a:xfrm>
          <a:prstGeom prst="rect">
            <a:avLst/>
          </a:prstGeom>
          <a:noFill/>
          <a:ln w="12700">
            <a:noFill/>
            <a:miter lim="800000"/>
            <a:headEnd/>
            <a:tailEnd/>
          </a:ln>
        </p:spPr>
      </p:pic>
      <p:pic>
        <p:nvPicPr>
          <p:cNvPr id="530437" name="Picture 11"/>
          <p:cNvPicPr>
            <a:picLocks noChangeArrowheads="1"/>
          </p:cNvPicPr>
          <p:nvPr/>
        </p:nvPicPr>
        <p:blipFill>
          <a:blip r:embed="rId2" cstate="print"/>
          <a:srcRect/>
          <a:stretch>
            <a:fillRect/>
          </a:stretch>
        </p:blipFill>
        <p:spPr bwMode="auto">
          <a:xfrm>
            <a:off x="2873375" y="3376613"/>
            <a:ext cx="1322388" cy="1458912"/>
          </a:xfrm>
          <a:prstGeom prst="rect">
            <a:avLst/>
          </a:prstGeom>
          <a:noFill/>
          <a:ln w="12700">
            <a:noFill/>
            <a:miter lim="800000"/>
            <a:headEnd/>
            <a:tailEnd/>
          </a:ln>
        </p:spPr>
      </p:pic>
      <p:pic>
        <p:nvPicPr>
          <p:cNvPr id="530438" name="Picture 12"/>
          <p:cNvPicPr>
            <a:picLocks noChangeArrowheads="1"/>
          </p:cNvPicPr>
          <p:nvPr/>
        </p:nvPicPr>
        <p:blipFill>
          <a:blip r:embed="rId3" cstate="print"/>
          <a:srcRect/>
          <a:stretch>
            <a:fillRect/>
          </a:stretch>
        </p:blipFill>
        <p:spPr bwMode="auto">
          <a:xfrm>
            <a:off x="4200525" y="3375025"/>
            <a:ext cx="649288" cy="715963"/>
          </a:xfrm>
          <a:prstGeom prst="rect">
            <a:avLst/>
          </a:prstGeom>
          <a:noFill/>
          <a:ln w="12700">
            <a:noFill/>
            <a:miter lim="800000"/>
            <a:headEnd/>
            <a:tailEnd/>
          </a:ln>
        </p:spPr>
      </p:pic>
      <p:pic>
        <p:nvPicPr>
          <p:cNvPr id="530439" name="Picture 13"/>
          <p:cNvPicPr>
            <a:picLocks noChangeArrowheads="1"/>
          </p:cNvPicPr>
          <p:nvPr/>
        </p:nvPicPr>
        <p:blipFill>
          <a:blip r:embed="rId4" cstate="print"/>
          <a:srcRect/>
          <a:stretch>
            <a:fillRect/>
          </a:stretch>
        </p:blipFill>
        <p:spPr bwMode="auto">
          <a:xfrm>
            <a:off x="4846638" y="3375025"/>
            <a:ext cx="333375" cy="368300"/>
          </a:xfrm>
          <a:prstGeom prst="rect">
            <a:avLst/>
          </a:prstGeom>
          <a:noFill/>
          <a:ln w="12700">
            <a:noFill/>
            <a:miter lim="800000"/>
            <a:headEnd/>
            <a:tailEnd/>
          </a:ln>
        </p:spPr>
      </p:pic>
      <p:pic>
        <p:nvPicPr>
          <p:cNvPr id="530440" name="Picture 14"/>
          <p:cNvPicPr>
            <a:picLocks noChangeArrowheads="1"/>
          </p:cNvPicPr>
          <p:nvPr/>
        </p:nvPicPr>
        <p:blipFill>
          <a:blip r:embed="rId5" cstate="print"/>
          <a:srcRect/>
          <a:stretch>
            <a:fillRect/>
          </a:stretch>
        </p:blipFill>
        <p:spPr bwMode="auto">
          <a:xfrm>
            <a:off x="5178425" y="3375025"/>
            <a:ext cx="166688" cy="184150"/>
          </a:xfrm>
          <a:prstGeom prst="rect">
            <a:avLst/>
          </a:prstGeom>
          <a:noFill/>
          <a:ln w="12700">
            <a:noFill/>
            <a:miter lim="800000"/>
            <a:headEnd/>
            <a:tailEnd/>
          </a:ln>
        </p:spPr>
      </p:pic>
      <p:pic>
        <p:nvPicPr>
          <p:cNvPr id="530441" name="Picture 15"/>
          <p:cNvPicPr>
            <a:picLocks noChangeArrowheads="1"/>
          </p:cNvPicPr>
          <p:nvPr/>
        </p:nvPicPr>
        <p:blipFill>
          <a:blip r:embed="rId6" cstate="print"/>
          <a:srcRect/>
          <a:stretch>
            <a:fillRect/>
          </a:stretch>
        </p:blipFill>
        <p:spPr bwMode="auto">
          <a:xfrm>
            <a:off x="5345113" y="3375025"/>
            <a:ext cx="80962" cy="90488"/>
          </a:xfrm>
          <a:prstGeom prst="rect">
            <a:avLst/>
          </a:prstGeom>
          <a:noFill/>
          <a:ln w="12700">
            <a:noFill/>
            <a:miter lim="800000"/>
            <a:headEnd/>
            <a:tailEnd/>
          </a:ln>
        </p:spPr>
      </p:pic>
      <p:pic>
        <p:nvPicPr>
          <p:cNvPr id="530442" name="Picture 18"/>
          <p:cNvPicPr>
            <a:picLocks noChangeArrowheads="1"/>
          </p:cNvPicPr>
          <p:nvPr/>
        </p:nvPicPr>
        <p:blipFill>
          <a:blip r:embed="rId7" cstate="print"/>
          <a:srcRect/>
          <a:stretch>
            <a:fillRect/>
          </a:stretch>
        </p:blipFill>
        <p:spPr bwMode="auto">
          <a:xfrm>
            <a:off x="5424488" y="3375025"/>
            <a:ext cx="42862" cy="47625"/>
          </a:xfrm>
          <a:prstGeom prst="rect">
            <a:avLst/>
          </a:prstGeom>
          <a:noFill/>
          <a:ln w="12700">
            <a:noFill/>
            <a:miter lim="800000"/>
            <a:headEnd/>
            <a:tailEnd/>
          </a:ln>
        </p:spPr>
      </p:pic>
      <p:sp>
        <p:nvSpPr>
          <p:cNvPr id="530443" name="Rectangle 2"/>
          <p:cNvSpPr>
            <a:spLocks noGrp="1" noChangeArrowheads="1"/>
          </p:cNvSpPr>
          <p:nvPr>
            <p:ph type="title" idx="4294967295"/>
          </p:nvPr>
        </p:nvSpPr>
        <p:spPr/>
        <p:txBody>
          <a:bodyPr/>
          <a:lstStyle/>
          <a:p>
            <a:pPr eaLnBrk="1" hangingPunct="1"/>
            <a:r>
              <a:rPr lang="en-US" smtClean="0"/>
              <a:t>Texture Anti-Aliasing: MIP Mapping</a:t>
            </a:r>
          </a:p>
        </p:txBody>
      </p:sp>
      <p:sp>
        <p:nvSpPr>
          <p:cNvPr id="530444" name="Rectangle 3"/>
          <p:cNvSpPr>
            <a:spLocks noGrp="1" noChangeArrowheads="1"/>
          </p:cNvSpPr>
          <p:nvPr>
            <p:ph type="body" idx="4294967295"/>
          </p:nvPr>
        </p:nvSpPr>
        <p:spPr/>
        <p:txBody>
          <a:bodyPr/>
          <a:lstStyle/>
          <a:p>
            <a:pPr marL="360363" indent="-360363" eaLnBrk="1" hangingPunct="1"/>
            <a:r>
              <a:rPr lang="en-US" sz="2300" smtClean="0"/>
              <a:t>MIP Mapping (“Multum In Parvo”)</a:t>
            </a:r>
          </a:p>
          <a:p>
            <a:pPr marL="900113" lvl="1" indent="-360363" eaLnBrk="1" hangingPunct="1"/>
            <a:r>
              <a:rPr lang="en-US" sz="2000" smtClean="0"/>
              <a:t>Texture size is reduced by factors of 2</a:t>
            </a:r>
            <a:br>
              <a:rPr lang="en-US" sz="2000" smtClean="0"/>
            </a:br>
            <a:r>
              <a:rPr lang="en-US" sz="2000" smtClean="0"/>
              <a:t>(</a:t>
            </a:r>
            <a:r>
              <a:rPr lang="en-US" sz="2000" i="1" smtClean="0"/>
              <a:t>downsampling</a:t>
            </a:r>
            <a:r>
              <a:rPr lang="en-US" sz="2000" smtClean="0"/>
              <a:t> = "much info on a small area")</a:t>
            </a:r>
          </a:p>
          <a:p>
            <a:pPr marL="900113" lvl="1" indent="-360363" eaLnBrk="1" hangingPunct="1"/>
            <a:r>
              <a:rPr lang="en-US" sz="2000" smtClean="0"/>
              <a:t>Simple (4 pixel average) and memory efficient</a:t>
            </a:r>
          </a:p>
          <a:p>
            <a:pPr marL="900113" lvl="1" indent="-360363" eaLnBrk="1" hangingPunct="1"/>
            <a:r>
              <a:rPr lang="en-US" sz="2000" smtClean="0"/>
              <a:t>Last image is only ONE texel</a:t>
            </a:r>
          </a:p>
        </p:txBody>
      </p:sp>
      <p:sp>
        <p:nvSpPr>
          <p:cNvPr id="530445" name="Line 19"/>
          <p:cNvSpPr>
            <a:spLocks noChangeShapeType="1"/>
          </p:cNvSpPr>
          <p:nvPr/>
        </p:nvSpPr>
        <p:spPr bwMode="auto">
          <a:xfrm flipV="1">
            <a:off x="3157538" y="4078288"/>
            <a:ext cx="2062162" cy="2166937"/>
          </a:xfrm>
          <a:prstGeom prst="line">
            <a:avLst/>
          </a:prstGeom>
          <a:noFill/>
          <a:ln w="66675">
            <a:solidFill>
              <a:schemeClr val="tx1"/>
            </a:solidFill>
            <a:round/>
            <a:headEnd/>
            <a:tailEnd type="triangle" w="med" len="lg"/>
          </a:ln>
        </p:spPr>
        <p:txBody>
          <a:bodyPr/>
          <a:lstStyle/>
          <a:p>
            <a:endParaRPr lang="en-US"/>
          </a:p>
        </p:txBody>
      </p:sp>
      <p:sp>
        <p:nvSpPr>
          <p:cNvPr id="530446" name="Text Box 20"/>
          <p:cNvSpPr txBox="1">
            <a:spLocks noChangeArrowheads="1"/>
          </p:cNvSpPr>
          <p:nvPr/>
        </p:nvSpPr>
        <p:spPr bwMode="auto">
          <a:xfrm rot="-2817616">
            <a:off x="3564732" y="5156993"/>
            <a:ext cx="1670050" cy="519113"/>
          </a:xfrm>
          <a:prstGeom prst="rect">
            <a:avLst/>
          </a:prstGeom>
          <a:noFill/>
          <a:ln w="9525">
            <a:noFill/>
            <a:miter lim="800000"/>
            <a:headEnd/>
            <a:tailEnd/>
          </a:ln>
        </p:spPr>
        <p:txBody>
          <a:bodyPr wrap="none">
            <a:spAutoFit/>
          </a:bodyPr>
          <a:lstStyle/>
          <a:p>
            <a:pPr>
              <a:spcBef>
                <a:spcPct val="0"/>
              </a:spcBef>
            </a:pPr>
            <a:r>
              <a:rPr lang="en-US" sz="2800" b="1"/>
              <a:t>Distance</a:t>
            </a:r>
            <a:endParaRPr lang="de-AT" sz="2800" b="1"/>
          </a:p>
        </p:txBody>
      </p:sp>
      <p:pic>
        <p:nvPicPr>
          <p:cNvPr id="530447" name="Picture 21"/>
          <p:cNvPicPr>
            <a:picLocks noChangeArrowheads="1"/>
          </p:cNvPicPr>
          <p:nvPr/>
        </p:nvPicPr>
        <p:blipFill>
          <a:blip r:embed="rId8" cstate="print"/>
          <a:srcRect/>
          <a:stretch>
            <a:fillRect/>
          </a:stretch>
        </p:blipFill>
        <p:spPr bwMode="auto">
          <a:xfrm>
            <a:off x="5724525" y="3357563"/>
            <a:ext cx="3168650" cy="2952750"/>
          </a:xfrm>
          <a:prstGeom prst="rect">
            <a:avLst/>
          </a:prstGeom>
          <a:noFill/>
          <a:ln w="12700">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Content Placeholder 2"/>
          <p:cNvSpPr>
            <a:spLocks noGrp="1"/>
          </p:cNvSpPr>
          <p:nvPr>
            <p:ph sz="quarter" idx="1"/>
          </p:nvPr>
        </p:nvSpPr>
        <p:spPr/>
        <p:txBody>
          <a:bodyPr/>
          <a:lstStyle/>
          <a:p>
            <a:pPr>
              <a:lnSpc>
                <a:spcPct val="80000"/>
              </a:lnSpc>
            </a:pPr>
            <a:r>
              <a:rPr lang="en-US" dirty="0" smtClean="0"/>
              <a:t>These slides can only be used as study material for the class 470 at ASU</a:t>
            </a:r>
          </a:p>
          <a:p>
            <a:pPr>
              <a:lnSpc>
                <a:spcPct val="80000"/>
              </a:lnSpc>
            </a:pPr>
            <a:r>
              <a:rPr lang="en-US" dirty="0" smtClean="0"/>
              <a:t>The slides cannot be distributed or used for another purpose</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8"/>
          <p:cNvSpPr>
            <a:spLocks noGrp="1" noChangeArrowheads="1"/>
          </p:cNvSpPr>
          <p:nvPr>
            <p:ph type="sldNum" sz="quarter" idx="10"/>
          </p:nvPr>
        </p:nvSpPr>
        <p:spPr>
          <a:ln/>
        </p:spPr>
        <p:txBody>
          <a:bodyPr/>
          <a:lstStyle/>
          <a:p>
            <a:fld id="{FA5992AB-D2DC-40FC-9C24-9D40DF20E5EC}" type="slidenum">
              <a:rPr lang="en-US"/>
              <a:pPr/>
              <a:t>20</a:t>
            </a:fld>
            <a:endParaRPr lang="en-US"/>
          </a:p>
        </p:txBody>
      </p:sp>
      <p:sp>
        <p:nvSpPr>
          <p:cNvPr id="531458" name="Footer Placeholder 3"/>
          <p:cNvSpPr txBox="1">
            <a:spLocks noGrp="1"/>
          </p:cNvSpPr>
          <p:nvPr/>
        </p:nvSpPr>
        <p:spPr bwMode="auto">
          <a:xfrm>
            <a:off x="179388" y="6511925"/>
            <a:ext cx="3671887" cy="301625"/>
          </a:xfrm>
          <a:prstGeom prst="rect">
            <a:avLst/>
          </a:prstGeom>
          <a:noFill/>
          <a:ln w="9525">
            <a:noFill/>
            <a:miter lim="800000"/>
            <a:headEnd/>
            <a:tailEnd/>
          </a:ln>
        </p:spPr>
        <p:txBody>
          <a:bodyPr anchor="ctr"/>
          <a:lstStyle/>
          <a:p>
            <a:pPr>
              <a:spcBef>
                <a:spcPct val="0"/>
              </a:spcBef>
            </a:pPr>
            <a:r>
              <a:rPr lang="de-AT" sz="1200" b="1">
                <a:solidFill>
                  <a:srgbClr val="5F5F5F"/>
                </a:solidFill>
              </a:rPr>
              <a:t>Eduard Gröller, Stefan Jeschke</a:t>
            </a:r>
          </a:p>
        </p:txBody>
      </p:sp>
      <p:sp>
        <p:nvSpPr>
          <p:cNvPr id="531459" name="Slide Number Placeholder 4"/>
          <p:cNvSpPr txBox="1">
            <a:spLocks noGrp="1"/>
          </p:cNvSpPr>
          <p:nvPr/>
        </p:nvSpPr>
        <p:spPr bwMode="auto">
          <a:xfrm>
            <a:off x="4030663" y="6507163"/>
            <a:ext cx="1079500" cy="306387"/>
          </a:xfrm>
          <a:prstGeom prst="rect">
            <a:avLst/>
          </a:prstGeom>
          <a:noFill/>
          <a:ln w="9525">
            <a:noFill/>
            <a:miter lim="800000"/>
            <a:headEnd/>
            <a:tailEnd/>
          </a:ln>
        </p:spPr>
        <p:txBody>
          <a:bodyPr anchor="ctr"/>
          <a:lstStyle/>
          <a:p>
            <a:pPr algn="ctr">
              <a:spcBef>
                <a:spcPct val="0"/>
              </a:spcBef>
            </a:pPr>
            <a:fld id="{5D5929F7-99E0-4446-8323-822E7463198C}" type="slidenum">
              <a:rPr lang="de-AT" sz="1200" b="1">
                <a:solidFill>
                  <a:srgbClr val="5F5F5F"/>
                </a:solidFill>
              </a:rPr>
              <a:pPr algn="ctr">
                <a:spcBef>
                  <a:spcPct val="0"/>
                </a:spcBef>
              </a:pPr>
              <a:t>20</a:t>
            </a:fld>
            <a:endParaRPr lang="de-AT" sz="1200" b="1">
              <a:solidFill>
                <a:srgbClr val="5F5F5F"/>
              </a:solidFill>
            </a:endParaRPr>
          </a:p>
        </p:txBody>
      </p:sp>
      <p:sp>
        <p:nvSpPr>
          <p:cNvPr id="531460" name="Rectangle 9"/>
          <p:cNvSpPr>
            <a:spLocks noGrp="1" noChangeArrowheads="1"/>
          </p:cNvSpPr>
          <p:nvPr>
            <p:ph type="title" idx="4294967295"/>
          </p:nvPr>
        </p:nvSpPr>
        <p:spPr>
          <a:xfrm>
            <a:off x="352425" y="123825"/>
            <a:ext cx="8410575" cy="914400"/>
          </a:xfrm>
        </p:spPr>
        <p:txBody>
          <a:bodyPr/>
          <a:lstStyle/>
          <a:p>
            <a:pPr eaLnBrk="1" hangingPunct="1"/>
            <a:r>
              <a:rPr lang="en-US" smtClean="0"/>
              <a:t>Texture Anti-Aliasing: MIP Mapping</a:t>
            </a:r>
          </a:p>
        </p:txBody>
      </p:sp>
      <p:sp>
        <p:nvSpPr>
          <p:cNvPr id="531461" name="Rectangle 10"/>
          <p:cNvSpPr>
            <a:spLocks noGrp="1" noChangeArrowheads="1"/>
          </p:cNvSpPr>
          <p:nvPr>
            <p:ph type="body" idx="4294967295"/>
          </p:nvPr>
        </p:nvSpPr>
        <p:spPr>
          <a:xfrm>
            <a:off x="347663" y="868363"/>
            <a:ext cx="8415337" cy="4583112"/>
          </a:xfrm>
        </p:spPr>
        <p:txBody>
          <a:bodyPr/>
          <a:lstStyle/>
          <a:p>
            <a:pPr marL="360363" indent="-360363" eaLnBrk="1" hangingPunct="1"/>
            <a:r>
              <a:rPr lang="en-US" sz="2300" smtClean="0"/>
              <a:t>MIP Mapping Algorithm</a:t>
            </a:r>
          </a:p>
          <a:p>
            <a:pPr marL="360363" indent="-360363" eaLnBrk="1" hangingPunct="1"/>
            <a:r>
              <a:rPr lang="en-US" sz="2300" i="1" smtClean="0">
                <a:latin typeface="Times New Roman" pitchFamily="18" charset="0"/>
              </a:rPr>
              <a:t>D</a:t>
            </a:r>
            <a:r>
              <a:rPr lang="en-US" sz="2300" smtClean="0">
                <a:latin typeface="Times New Roman" pitchFamily="18" charset="0"/>
              </a:rPr>
              <a:t> </a:t>
            </a:r>
            <a:r>
              <a:rPr lang="en-US" sz="2300" i="1" smtClean="0">
                <a:latin typeface="Times New Roman" pitchFamily="18" charset="0"/>
              </a:rPr>
              <a:t>:= ld(max(d</a:t>
            </a:r>
            <a:r>
              <a:rPr lang="en-US" sz="2300" i="1" baseline="-25000" smtClean="0">
                <a:latin typeface="Times New Roman" pitchFamily="18" charset="0"/>
              </a:rPr>
              <a:t>1</a:t>
            </a:r>
            <a:r>
              <a:rPr lang="en-US" sz="2300" i="1" smtClean="0">
                <a:latin typeface="Times New Roman" pitchFamily="18" charset="0"/>
              </a:rPr>
              <a:t>,d</a:t>
            </a:r>
            <a:r>
              <a:rPr lang="en-US" sz="2300" i="1" baseline="-25000" smtClean="0">
                <a:latin typeface="Times New Roman" pitchFamily="18" charset="0"/>
              </a:rPr>
              <a:t>2</a:t>
            </a:r>
            <a:r>
              <a:rPr lang="en-US" sz="2300" i="1" smtClean="0">
                <a:latin typeface="Times New Roman" pitchFamily="18" charset="0"/>
              </a:rPr>
              <a:t>))</a:t>
            </a:r>
            <a:r>
              <a:rPr lang="en-US" sz="2300" i="1" smtClean="0"/>
              <a:t> </a:t>
            </a:r>
            <a:endParaRPr lang="en-US" sz="2300" smtClean="0"/>
          </a:p>
          <a:p>
            <a:pPr marL="360363" indent="-360363" eaLnBrk="1" hangingPunct="1"/>
            <a:r>
              <a:rPr lang="en-US" sz="2300" i="1" smtClean="0">
                <a:latin typeface="Times New Roman" pitchFamily="18" charset="0"/>
              </a:rPr>
              <a:t>T</a:t>
            </a:r>
            <a:r>
              <a:rPr lang="en-US" sz="2300" i="1" baseline="-25000" smtClean="0">
                <a:latin typeface="Times New Roman" pitchFamily="18" charset="0"/>
              </a:rPr>
              <a:t>0</a:t>
            </a:r>
            <a:r>
              <a:rPr lang="en-US" sz="2300" i="1" smtClean="0">
                <a:latin typeface="Times New Roman" pitchFamily="18" charset="0"/>
              </a:rPr>
              <a:t> :=</a:t>
            </a:r>
            <a:r>
              <a:rPr lang="en-US" sz="2300" smtClean="0"/>
              <a:t> value from texture </a:t>
            </a:r>
            <a:r>
              <a:rPr lang="en-US" sz="2300" i="1" smtClean="0">
                <a:latin typeface="Times New Roman" pitchFamily="18" charset="0"/>
              </a:rPr>
              <a:t>D</a:t>
            </a:r>
            <a:r>
              <a:rPr lang="en-US" sz="2300" i="1" baseline="-25000" smtClean="0">
                <a:latin typeface="Times New Roman" pitchFamily="18" charset="0"/>
              </a:rPr>
              <a:t>0</a:t>
            </a:r>
            <a:r>
              <a:rPr lang="en-US" sz="2300" i="1" smtClean="0">
                <a:latin typeface="Times New Roman" pitchFamily="18" charset="0"/>
              </a:rPr>
              <a:t>= trunc (D)</a:t>
            </a:r>
          </a:p>
          <a:p>
            <a:pPr marL="900113" lvl="1" indent="-360363" eaLnBrk="1" hangingPunct="1"/>
            <a:r>
              <a:rPr lang="en-US" sz="2000" smtClean="0"/>
              <a:t>Use </a:t>
            </a:r>
            <a:r>
              <a:rPr lang="en-US" sz="2000" i="1" smtClean="0"/>
              <a:t>bilinear interpolation</a:t>
            </a:r>
          </a:p>
        </p:txBody>
      </p:sp>
      <p:sp>
        <p:nvSpPr>
          <p:cNvPr id="531462" name="Freeform 14"/>
          <p:cNvSpPr>
            <a:spLocks/>
          </p:cNvSpPr>
          <p:nvPr/>
        </p:nvSpPr>
        <p:spPr bwMode="auto">
          <a:xfrm>
            <a:off x="6734175" y="908050"/>
            <a:ext cx="1873250" cy="1874838"/>
          </a:xfrm>
          <a:custGeom>
            <a:avLst/>
            <a:gdLst>
              <a:gd name="T0" fmla="*/ 0 w 1361"/>
              <a:gd name="T1" fmla="*/ 2147483647 h 1452"/>
              <a:gd name="T2" fmla="*/ 2147483647 w 1361"/>
              <a:gd name="T3" fmla="*/ 0 h 1452"/>
              <a:gd name="T4" fmla="*/ 2147483647 w 1361"/>
              <a:gd name="T5" fmla="*/ 2147483647 h 1452"/>
              <a:gd name="T6" fmla="*/ 2147483647 w 1361"/>
              <a:gd name="T7" fmla="*/ 2147483647 h 1452"/>
              <a:gd name="T8" fmla="*/ 0 w 1361"/>
              <a:gd name="T9" fmla="*/ 2147483647 h 1452"/>
              <a:gd name="T10" fmla="*/ 0 60000 65536"/>
              <a:gd name="T11" fmla="*/ 0 60000 65536"/>
              <a:gd name="T12" fmla="*/ 0 60000 65536"/>
              <a:gd name="T13" fmla="*/ 0 60000 65536"/>
              <a:gd name="T14" fmla="*/ 0 60000 65536"/>
              <a:gd name="T15" fmla="*/ 0 w 1361"/>
              <a:gd name="T16" fmla="*/ 0 h 1452"/>
              <a:gd name="T17" fmla="*/ 1361 w 1361"/>
              <a:gd name="T18" fmla="*/ 1452 h 1452"/>
            </a:gdLst>
            <a:ahLst/>
            <a:cxnLst>
              <a:cxn ang="T10">
                <a:pos x="T0" y="T1"/>
              </a:cxn>
              <a:cxn ang="T11">
                <a:pos x="T2" y="T3"/>
              </a:cxn>
              <a:cxn ang="T12">
                <a:pos x="T4" y="T5"/>
              </a:cxn>
              <a:cxn ang="T13">
                <a:pos x="T6" y="T7"/>
              </a:cxn>
              <a:cxn ang="T14">
                <a:pos x="T8" y="T9"/>
              </a:cxn>
            </a:cxnLst>
            <a:rect l="T15" t="T16" r="T17" b="T18"/>
            <a:pathLst>
              <a:path w="1361" h="1452">
                <a:moveTo>
                  <a:pt x="0" y="907"/>
                </a:moveTo>
                <a:cubicBezTo>
                  <a:pt x="71" y="393"/>
                  <a:pt x="635" y="83"/>
                  <a:pt x="862" y="0"/>
                </a:cubicBezTo>
                <a:cubicBezTo>
                  <a:pt x="1047" y="29"/>
                  <a:pt x="1337" y="302"/>
                  <a:pt x="1361" y="409"/>
                </a:cubicBezTo>
                <a:cubicBezTo>
                  <a:pt x="1007" y="589"/>
                  <a:pt x="787" y="1021"/>
                  <a:pt x="544" y="1452"/>
                </a:cubicBezTo>
                <a:cubicBezTo>
                  <a:pt x="419" y="1141"/>
                  <a:pt x="443" y="965"/>
                  <a:pt x="0" y="907"/>
                </a:cubicBezTo>
                <a:close/>
              </a:path>
            </a:pathLst>
          </a:custGeom>
          <a:solidFill>
            <a:srgbClr val="339966">
              <a:alpha val="70979"/>
            </a:srgbClr>
          </a:solidFill>
          <a:ln w="25400">
            <a:solidFill>
              <a:schemeClr val="tx1"/>
            </a:solidFill>
            <a:round/>
            <a:headEnd/>
            <a:tailEnd/>
          </a:ln>
        </p:spPr>
        <p:txBody>
          <a:bodyPr/>
          <a:lstStyle/>
          <a:p>
            <a:pPr>
              <a:spcBef>
                <a:spcPct val="0"/>
              </a:spcBef>
            </a:pPr>
            <a:endParaRPr lang="en-US"/>
          </a:p>
        </p:txBody>
      </p:sp>
      <p:sp>
        <p:nvSpPr>
          <p:cNvPr id="531463" name="Freeform 15"/>
          <p:cNvSpPr>
            <a:spLocks/>
          </p:cNvSpPr>
          <p:nvPr/>
        </p:nvSpPr>
        <p:spPr bwMode="auto">
          <a:xfrm>
            <a:off x="6732588" y="1412875"/>
            <a:ext cx="1863725" cy="647700"/>
          </a:xfrm>
          <a:custGeom>
            <a:avLst/>
            <a:gdLst>
              <a:gd name="T0" fmla="*/ 0 w 1354"/>
              <a:gd name="T1" fmla="*/ 2147483647 h 506"/>
              <a:gd name="T2" fmla="*/ 2147483647 w 1354"/>
              <a:gd name="T3" fmla="*/ 0 h 506"/>
              <a:gd name="T4" fmla="*/ 0 60000 65536"/>
              <a:gd name="T5" fmla="*/ 0 60000 65536"/>
              <a:gd name="T6" fmla="*/ 0 w 1354"/>
              <a:gd name="T7" fmla="*/ 0 h 506"/>
              <a:gd name="T8" fmla="*/ 1354 w 1354"/>
              <a:gd name="T9" fmla="*/ 506 h 506"/>
            </a:gdLst>
            <a:ahLst/>
            <a:cxnLst>
              <a:cxn ang="T4">
                <a:pos x="T0" y="T1"/>
              </a:cxn>
              <a:cxn ang="T5">
                <a:pos x="T2" y="T3"/>
              </a:cxn>
            </a:cxnLst>
            <a:rect l="T6" t="T7" r="T8" b="T9"/>
            <a:pathLst>
              <a:path w="1354" h="506">
                <a:moveTo>
                  <a:pt x="0" y="506"/>
                </a:moveTo>
                <a:lnTo>
                  <a:pt x="1354" y="0"/>
                </a:lnTo>
              </a:path>
            </a:pathLst>
          </a:custGeom>
          <a:noFill/>
          <a:ln w="50800">
            <a:solidFill>
              <a:schemeClr val="hlink"/>
            </a:solidFill>
            <a:prstDash val="dash"/>
            <a:round/>
            <a:headEnd/>
            <a:tailEnd/>
          </a:ln>
        </p:spPr>
        <p:txBody>
          <a:bodyPr/>
          <a:lstStyle/>
          <a:p>
            <a:pPr>
              <a:spcBef>
                <a:spcPct val="0"/>
              </a:spcBef>
            </a:pPr>
            <a:endParaRPr lang="en-US"/>
          </a:p>
        </p:txBody>
      </p:sp>
      <p:sp>
        <p:nvSpPr>
          <p:cNvPr id="531464" name="Freeform 16"/>
          <p:cNvSpPr>
            <a:spLocks/>
          </p:cNvSpPr>
          <p:nvPr/>
        </p:nvSpPr>
        <p:spPr bwMode="auto">
          <a:xfrm>
            <a:off x="7483475" y="911225"/>
            <a:ext cx="444500" cy="1854200"/>
          </a:xfrm>
          <a:custGeom>
            <a:avLst/>
            <a:gdLst>
              <a:gd name="T0" fmla="*/ 2147483647 w 280"/>
              <a:gd name="T1" fmla="*/ 0 h 1168"/>
              <a:gd name="T2" fmla="*/ 0 w 280"/>
              <a:gd name="T3" fmla="*/ 2147483647 h 1168"/>
              <a:gd name="T4" fmla="*/ 0 60000 65536"/>
              <a:gd name="T5" fmla="*/ 0 60000 65536"/>
              <a:gd name="T6" fmla="*/ 0 w 280"/>
              <a:gd name="T7" fmla="*/ 0 h 1168"/>
              <a:gd name="T8" fmla="*/ 280 w 280"/>
              <a:gd name="T9" fmla="*/ 1168 h 1168"/>
            </a:gdLst>
            <a:ahLst/>
            <a:cxnLst>
              <a:cxn ang="T4">
                <a:pos x="T0" y="T1"/>
              </a:cxn>
              <a:cxn ang="T5">
                <a:pos x="T2" y="T3"/>
              </a:cxn>
            </a:cxnLst>
            <a:rect l="T6" t="T7" r="T8" b="T9"/>
            <a:pathLst>
              <a:path w="280" h="1168">
                <a:moveTo>
                  <a:pt x="280" y="0"/>
                </a:moveTo>
                <a:lnTo>
                  <a:pt x="0" y="1168"/>
                </a:lnTo>
              </a:path>
            </a:pathLst>
          </a:custGeom>
          <a:noFill/>
          <a:ln w="50800">
            <a:solidFill>
              <a:schemeClr val="hlink"/>
            </a:solidFill>
            <a:prstDash val="dash"/>
            <a:round/>
            <a:headEnd/>
            <a:tailEnd/>
          </a:ln>
        </p:spPr>
        <p:txBody>
          <a:bodyPr/>
          <a:lstStyle/>
          <a:p>
            <a:pPr>
              <a:spcBef>
                <a:spcPct val="0"/>
              </a:spcBef>
            </a:pPr>
            <a:endParaRPr lang="en-US"/>
          </a:p>
        </p:txBody>
      </p:sp>
      <p:sp>
        <p:nvSpPr>
          <p:cNvPr id="531465" name="Text Box 17"/>
          <p:cNvSpPr txBox="1">
            <a:spLocks noChangeArrowheads="1"/>
          </p:cNvSpPr>
          <p:nvPr/>
        </p:nvSpPr>
        <p:spPr bwMode="auto">
          <a:xfrm>
            <a:off x="7038975" y="1476375"/>
            <a:ext cx="438150" cy="457200"/>
          </a:xfrm>
          <a:prstGeom prst="rect">
            <a:avLst/>
          </a:prstGeom>
          <a:noFill/>
          <a:ln w="9525">
            <a:noFill/>
            <a:miter lim="800000"/>
            <a:headEnd/>
            <a:tailEnd/>
          </a:ln>
        </p:spPr>
        <p:txBody>
          <a:bodyPr wrap="none">
            <a:spAutoFit/>
          </a:bodyPr>
          <a:lstStyle/>
          <a:p>
            <a:pPr>
              <a:spcBef>
                <a:spcPct val="0"/>
              </a:spcBef>
            </a:pPr>
            <a:r>
              <a:rPr lang="en-US" sz="2400" b="1" i="1">
                <a:latin typeface="Times New Roman" pitchFamily="18" charset="0"/>
              </a:rPr>
              <a:t>d</a:t>
            </a:r>
            <a:r>
              <a:rPr lang="en-US" sz="2400" b="1" i="1" baseline="-25000">
                <a:latin typeface="Times New Roman" pitchFamily="18" charset="0"/>
              </a:rPr>
              <a:t>1</a:t>
            </a:r>
            <a:endParaRPr lang="de-AT" sz="2400" b="1" i="1" baseline="-25000">
              <a:latin typeface="Times New Roman" pitchFamily="18" charset="0"/>
            </a:endParaRPr>
          </a:p>
        </p:txBody>
      </p:sp>
      <p:sp>
        <p:nvSpPr>
          <p:cNvPr id="531466" name="Text Box 18"/>
          <p:cNvSpPr txBox="1">
            <a:spLocks noChangeArrowheads="1"/>
          </p:cNvSpPr>
          <p:nvPr/>
        </p:nvSpPr>
        <p:spPr bwMode="auto">
          <a:xfrm>
            <a:off x="7439025" y="984250"/>
            <a:ext cx="438150" cy="457200"/>
          </a:xfrm>
          <a:prstGeom prst="rect">
            <a:avLst/>
          </a:prstGeom>
          <a:noFill/>
          <a:ln w="9525">
            <a:noFill/>
            <a:miter lim="800000"/>
            <a:headEnd/>
            <a:tailEnd/>
          </a:ln>
        </p:spPr>
        <p:txBody>
          <a:bodyPr wrap="none">
            <a:spAutoFit/>
          </a:bodyPr>
          <a:lstStyle/>
          <a:p>
            <a:pPr>
              <a:spcBef>
                <a:spcPct val="0"/>
              </a:spcBef>
            </a:pPr>
            <a:r>
              <a:rPr lang="en-US" sz="2400" b="1" i="1">
                <a:latin typeface="Times New Roman" pitchFamily="18" charset="0"/>
              </a:rPr>
              <a:t>d</a:t>
            </a:r>
            <a:r>
              <a:rPr lang="en-US" sz="2400" b="1" i="1" baseline="-25000">
                <a:latin typeface="Times New Roman" pitchFamily="18" charset="0"/>
              </a:rPr>
              <a:t>2</a:t>
            </a:r>
            <a:endParaRPr lang="de-AT" sz="2400" b="1" i="1" baseline="-25000">
              <a:latin typeface="Times New Roman" pitchFamily="18" charset="0"/>
            </a:endParaRPr>
          </a:p>
        </p:txBody>
      </p:sp>
      <p:grpSp>
        <p:nvGrpSpPr>
          <p:cNvPr id="2" name="Group 24"/>
          <p:cNvGrpSpPr>
            <a:grpSpLocks/>
          </p:cNvGrpSpPr>
          <p:nvPr/>
        </p:nvGrpSpPr>
        <p:grpSpPr bwMode="auto">
          <a:xfrm>
            <a:off x="0" y="2898775"/>
            <a:ext cx="9144000" cy="3959225"/>
            <a:chOff x="612" y="1298"/>
            <a:chExt cx="4800" cy="2253"/>
          </a:xfrm>
        </p:grpSpPr>
        <p:graphicFrame>
          <p:nvGraphicFramePr>
            <p:cNvPr id="531468" name="Object 25"/>
            <p:cNvGraphicFramePr>
              <a:graphicFrameLocks noChangeAspect="1"/>
            </p:cNvGraphicFramePr>
            <p:nvPr/>
          </p:nvGraphicFramePr>
          <p:xfrm>
            <a:off x="612" y="1298"/>
            <a:ext cx="4800" cy="2253"/>
          </p:xfrm>
          <a:graphic>
            <a:graphicData uri="http://schemas.openxmlformats.org/presentationml/2006/ole">
              <mc:AlternateContent xmlns:mc="http://schemas.openxmlformats.org/markup-compatibility/2006">
                <mc:Choice xmlns:v="urn:schemas-microsoft-com:vml" Requires="v">
                  <p:oleObj spid="_x0000_s4101" name="Image" r:id="rId4" imgW="12965079" imgH="6082540" progId="">
                    <p:embed/>
                  </p:oleObj>
                </mc:Choice>
                <mc:Fallback>
                  <p:oleObj name="Image" r:id="rId4" imgW="12965079" imgH="6082540" progId="">
                    <p:embed/>
                    <p:pic>
                      <p:nvPicPr>
                        <p:cNvPr id="0" name="Object 25"/>
                        <p:cNvPicPr>
                          <a:picLocks noChangeAspect="1" noChangeArrowheads="1"/>
                        </p:cNvPicPr>
                        <p:nvPr/>
                      </p:nvPicPr>
                      <p:blipFill>
                        <a:blip r:embed="rId5">
                          <a:lum bright="6000" contrast="6000"/>
                          <a:extLst>
                            <a:ext uri="{28A0092B-C50C-407E-A947-70E740481C1C}">
                              <a14:useLocalDpi xmlns:a14="http://schemas.microsoft.com/office/drawing/2010/main" val="0"/>
                            </a:ext>
                          </a:extLst>
                        </a:blip>
                        <a:srcRect/>
                        <a:stretch>
                          <a:fillRect/>
                        </a:stretch>
                      </p:blipFill>
                      <p:spPr bwMode="auto">
                        <a:xfrm>
                          <a:off x="612" y="1298"/>
                          <a:ext cx="4800" cy="2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1469" name="Rectangle 26"/>
            <p:cNvSpPr>
              <a:spLocks noChangeArrowheads="1"/>
            </p:cNvSpPr>
            <p:nvPr/>
          </p:nvSpPr>
          <p:spPr bwMode="auto">
            <a:xfrm>
              <a:off x="1383" y="2387"/>
              <a:ext cx="1179" cy="272"/>
            </a:xfrm>
            <a:prstGeom prst="rect">
              <a:avLst/>
            </a:prstGeom>
            <a:noFill/>
            <a:ln w="50800">
              <a:solidFill>
                <a:schemeClr val="hlink"/>
              </a:solidFill>
              <a:miter lim="800000"/>
              <a:headEnd/>
              <a:tailEnd/>
            </a:ln>
          </p:spPr>
          <p:txBody>
            <a:bodyPr wrap="none" anchor="ctr"/>
            <a:lstStyle/>
            <a:p>
              <a:pPr>
                <a:spcBef>
                  <a:spcPct val="0"/>
                </a:spcBef>
              </a:pPr>
              <a:endParaRPr lang="en-US"/>
            </a:p>
          </p:txBody>
        </p:sp>
        <p:sp>
          <p:nvSpPr>
            <p:cNvPr id="531470" name="Rectangle 27"/>
            <p:cNvSpPr>
              <a:spLocks noChangeArrowheads="1"/>
            </p:cNvSpPr>
            <p:nvPr/>
          </p:nvSpPr>
          <p:spPr bwMode="auto">
            <a:xfrm>
              <a:off x="3934" y="2387"/>
              <a:ext cx="1179" cy="272"/>
            </a:xfrm>
            <a:prstGeom prst="rect">
              <a:avLst/>
            </a:prstGeom>
            <a:noFill/>
            <a:ln w="50800">
              <a:solidFill>
                <a:schemeClr val="hlink"/>
              </a:solidFill>
              <a:miter lim="800000"/>
              <a:headEnd/>
              <a:tailEnd/>
            </a:ln>
          </p:spPr>
          <p:txBody>
            <a:bodyPr wrap="none" anchor="ctr"/>
            <a:lstStyle/>
            <a:p>
              <a:pPr>
                <a:spcBef>
                  <a:spcPct val="0"/>
                </a:spcBef>
              </a:pPr>
              <a:endParaRPr lang="en-US"/>
            </a:p>
          </p:txBody>
        </p:sp>
      </p:grpSp>
      <p:sp>
        <p:nvSpPr>
          <p:cNvPr id="531471" name="Text Box 28"/>
          <p:cNvSpPr txBox="1">
            <a:spLocks noChangeArrowheads="1"/>
          </p:cNvSpPr>
          <p:nvPr/>
        </p:nvSpPr>
        <p:spPr bwMode="auto">
          <a:xfrm>
            <a:off x="539750" y="6332538"/>
            <a:ext cx="3228975" cy="457200"/>
          </a:xfrm>
          <a:prstGeom prst="rect">
            <a:avLst/>
          </a:prstGeom>
          <a:noFill/>
          <a:ln w="9525">
            <a:noFill/>
            <a:miter lim="800000"/>
            <a:headEnd/>
            <a:tailEnd/>
          </a:ln>
        </p:spPr>
        <p:txBody>
          <a:bodyPr wrap="none">
            <a:spAutoFit/>
          </a:bodyPr>
          <a:lstStyle/>
          <a:p>
            <a:pPr>
              <a:spcBef>
                <a:spcPct val="0"/>
              </a:spcBef>
            </a:pPr>
            <a:r>
              <a:rPr lang="en-US" sz="2400" b="1" i="1">
                <a:solidFill>
                  <a:schemeClr val="bg1"/>
                </a:solidFill>
              </a:rPr>
              <a:t>Bilinear interpolation</a:t>
            </a:r>
            <a:endParaRPr lang="de-AT" sz="2400" b="1" i="1">
              <a:solidFill>
                <a:schemeClr val="bg1"/>
              </a:solidFill>
            </a:endParaRPr>
          </a:p>
        </p:txBody>
      </p:sp>
      <p:sp>
        <p:nvSpPr>
          <p:cNvPr id="531472" name="Text Box 29"/>
          <p:cNvSpPr txBox="1">
            <a:spLocks noChangeArrowheads="1"/>
          </p:cNvSpPr>
          <p:nvPr/>
        </p:nvSpPr>
        <p:spPr bwMode="auto">
          <a:xfrm>
            <a:off x="5435600" y="6332538"/>
            <a:ext cx="3313113" cy="457200"/>
          </a:xfrm>
          <a:prstGeom prst="rect">
            <a:avLst/>
          </a:prstGeom>
          <a:noFill/>
          <a:ln w="9525">
            <a:noFill/>
            <a:miter lim="800000"/>
            <a:headEnd/>
            <a:tailEnd/>
          </a:ln>
        </p:spPr>
        <p:txBody>
          <a:bodyPr wrap="none">
            <a:spAutoFit/>
          </a:bodyPr>
          <a:lstStyle/>
          <a:p>
            <a:pPr>
              <a:spcBef>
                <a:spcPct val="0"/>
              </a:spcBef>
            </a:pPr>
            <a:r>
              <a:rPr lang="en-US" sz="2400" b="1" i="1">
                <a:solidFill>
                  <a:schemeClr val="bg1"/>
                </a:solidFill>
              </a:rPr>
              <a:t>Trilinear interpolation</a:t>
            </a:r>
            <a:endParaRPr lang="de-AT" sz="2400" b="1" i="1">
              <a:solidFill>
                <a:schemeClr val="bg1"/>
              </a:solidFill>
            </a:endParaRPr>
          </a:p>
        </p:txBody>
      </p:sp>
      <p:sp>
        <p:nvSpPr>
          <p:cNvPr id="531473" name="Rectangle 30"/>
          <p:cNvSpPr>
            <a:spLocks noChangeArrowheads="1"/>
          </p:cNvSpPr>
          <p:nvPr/>
        </p:nvSpPr>
        <p:spPr bwMode="auto">
          <a:xfrm>
            <a:off x="8693150" y="1966913"/>
            <a:ext cx="309563" cy="319087"/>
          </a:xfrm>
          <a:prstGeom prst="rect">
            <a:avLst/>
          </a:prstGeom>
          <a:solidFill>
            <a:srgbClr val="339966">
              <a:alpha val="74901"/>
            </a:srgbClr>
          </a:solidFill>
          <a:ln w="25400">
            <a:solidFill>
              <a:schemeClr val="tx1"/>
            </a:solidFill>
            <a:miter lim="800000"/>
            <a:headEnd/>
            <a:tailEnd/>
          </a:ln>
        </p:spPr>
        <p:txBody>
          <a:bodyPr wrap="none" anchor="ctr"/>
          <a:lstStyle/>
          <a:p>
            <a:pPr>
              <a:spcBef>
                <a:spcPct val="0"/>
              </a:spcBef>
            </a:pPr>
            <a:endParaRPr lang="en-US"/>
          </a:p>
        </p:txBody>
      </p:sp>
      <p:sp>
        <p:nvSpPr>
          <p:cNvPr id="531474" name="Oval 31"/>
          <p:cNvSpPr>
            <a:spLocks noChangeArrowheads="1"/>
          </p:cNvSpPr>
          <p:nvPr/>
        </p:nvSpPr>
        <p:spPr bwMode="auto">
          <a:xfrm>
            <a:off x="8959850" y="1922463"/>
            <a:ext cx="71438" cy="71437"/>
          </a:xfrm>
          <a:prstGeom prst="ellipse">
            <a:avLst/>
          </a:prstGeom>
          <a:noFill/>
          <a:ln w="34925">
            <a:solidFill>
              <a:srgbClr val="969696"/>
            </a:solidFill>
            <a:round/>
            <a:headEnd/>
            <a:tailEnd/>
          </a:ln>
        </p:spPr>
        <p:txBody>
          <a:bodyPr wrap="none" anchor="ctr"/>
          <a:lstStyle/>
          <a:p>
            <a:pPr>
              <a:spcBef>
                <a:spcPct val="0"/>
              </a:spcBef>
            </a:pPr>
            <a:endParaRPr lang="en-US"/>
          </a:p>
        </p:txBody>
      </p:sp>
      <p:sp>
        <p:nvSpPr>
          <p:cNvPr id="531475" name="Oval 32"/>
          <p:cNvSpPr>
            <a:spLocks noChangeArrowheads="1"/>
          </p:cNvSpPr>
          <p:nvPr/>
        </p:nvSpPr>
        <p:spPr bwMode="auto">
          <a:xfrm>
            <a:off x="8966200" y="2246313"/>
            <a:ext cx="69850" cy="69850"/>
          </a:xfrm>
          <a:prstGeom prst="ellipse">
            <a:avLst/>
          </a:prstGeom>
          <a:noFill/>
          <a:ln w="34925">
            <a:solidFill>
              <a:srgbClr val="969696"/>
            </a:solidFill>
            <a:round/>
            <a:headEnd/>
            <a:tailEnd/>
          </a:ln>
        </p:spPr>
        <p:txBody>
          <a:bodyPr wrap="none" anchor="ctr"/>
          <a:lstStyle/>
          <a:p>
            <a:pPr>
              <a:spcBef>
                <a:spcPct val="0"/>
              </a:spcBef>
            </a:pPr>
            <a:endParaRPr lang="en-US"/>
          </a:p>
        </p:txBody>
      </p:sp>
      <p:sp>
        <p:nvSpPr>
          <p:cNvPr id="531476" name="Oval 33"/>
          <p:cNvSpPr>
            <a:spLocks noChangeArrowheads="1"/>
          </p:cNvSpPr>
          <p:nvPr/>
        </p:nvSpPr>
        <p:spPr bwMode="auto">
          <a:xfrm>
            <a:off x="8655050" y="1927225"/>
            <a:ext cx="69850" cy="69850"/>
          </a:xfrm>
          <a:prstGeom prst="ellipse">
            <a:avLst/>
          </a:prstGeom>
          <a:noFill/>
          <a:ln w="34925">
            <a:solidFill>
              <a:srgbClr val="969696"/>
            </a:solidFill>
            <a:round/>
            <a:headEnd/>
            <a:tailEnd/>
          </a:ln>
        </p:spPr>
        <p:txBody>
          <a:bodyPr wrap="none" anchor="ctr"/>
          <a:lstStyle/>
          <a:p>
            <a:pPr>
              <a:spcBef>
                <a:spcPct val="0"/>
              </a:spcBef>
            </a:pPr>
            <a:endParaRPr lang="en-US"/>
          </a:p>
        </p:txBody>
      </p:sp>
      <p:sp>
        <p:nvSpPr>
          <p:cNvPr id="531477" name="Oval 34"/>
          <p:cNvSpPr>
            <a:spLocks noChangeArrowheads="1"/>
          </p:cNvSpPr>
          <p:nvPr/>
        </p:nvSpPr>
        <p:spPr bwMode="auto">
          <a:xfrm>
            <a:off x="8651875" y="2246313"/>
            <a:ext cx="69850" cy="69850"/>
          </a:xfrm>
          <a:prstGeom prst="ellipse">
            <a:avLst/>
          </a:prstGeom>
          <a:noFill/>
          <a:ln w="34925">
            <a:solidFill>
              <a:srgbClr val="969696"/>
            </a:solidFill>
            <a:round/>
            <a:headEnd/>
            <a:tailEnd/>
          </a:ln>
        </p:spPr>
        <p:txBody>
          <a:bodyPr wrap="none" anchor="ctr"/>
          <a:lstStyle/>
          <a:p>
            <a:pPr>
              <a:spcBef>
                <a:spcPct val="0"/>
              </a:spcBef>
            </a:pPr>
            <a:endParaRPr lang="en-US"/>
          </a:p>
        </p:txBody>
      </p:sp>
      <p:sp>
        <p:nvSpPr>
          <p:cNvPr id="531478" name="Text Box 35"/>
          <p:cNvSpPr txBox="1">
            <a:spLocks noChangeArrowheads="1"/>
          </p:cNvSpPr>
          <p:nvPr/>
        </p:nvSpPr>
        <p:spPr bwMode="auto">
          <a:xfrm>
            <a:off x="8715375" y="2011363"/>
            <a:ext cx="287338" cy="228600"/>
          </a:xfrm>
          <a:prstGeom prst="rect">
            <a:avLst/>
          </a:prstGeom>
          <a:noFill/>
          <a:ln w="9525">
            <a:noFill/>
            <a:miter lim="800000"/>
            <a:headEnd/>
            <a:tailEnd/>
          </a:ln>
        </p:spPr>
        <p:txBody>
          <a:bodyPr>
            <a:spAutoFit/>
          </a:bodyPr>
          <a:lstStyle/>
          <a:p>
            <a:pPr>
              <a:spcBef>
                <a:spcPct val="0"/>
              </a:spcBef>
            </a:pPr>
            <a:r>
              <a:rPr lang="en-US" sz="900" b="1">
                <a:solidFill>
                  <a:schemeClr val="bg2"/>
                </a:solidFill>
              </a:rPr>
              <a:t>X</a:t>
            </a:r>
            <a:endParaRPr lang="de-AT" sz="900" b="1">
              <a:solidFill>
                <a:schemeClr val="bg2"/>
              </a:solidFill>
            </a:endParaRPr>
          </a:p>
        </p:txBody>
      </p:sp>
      <p:sp>
        <p:nvSpPr>
          <p:cNvPr id="531479" name="Freeform 36"/>
          <p:cNvSpPr>
            <a:spLocks/>
          </p:cNvSpPr>
          <p:nvPr/>
        </p:nvSpPr>
        <p:spPr bwMode="auto">
          <a:xfrm>
            <a:off x="8591550" y="1419225"/>
            <a:ext cx="420688" cy="533400"/>
          </a:xfrm>
          <a:custGeom>
            <a:avLst/>
            <a:gdLst>
              <a:gd name="T0" fmla="*/ 0 w 265"/>
              <a:gd name="T1" fmla="*/ 0 h 336"/>
              <a:gd name="T2" fmla="*/ 2147483647 w 265"/>
              <a:gd name="T3" fmla="*/ 2147483647 h 336"/>
              <a:gd name="T4" fmla="*/ 0 60000 65536"/>
              <a:gd name="T5" fmla="*/ 0 60000 65536"/>
              <a:gd name="T6" fmla="*/ 0 w 265"/>
              <a:gd name="T7" fmla="*/ 0 h 336"/>
              <a:gd name="T8" fmla="*/ 265 w 265"/>
              <a:gd name="T9" fmla="*/ 336 h 336"/>
            </a:gdLst>
            <a:ahLst/>
            <a:cxnLst>
              <a:cxn ang="T4">
                <a:pos x="T0" y="T1"/>
              </a:cxn>
              <a:cxn ang="T5">
                <a:pos x="T2" y="T3"/>
              </a:cxn>
            </a:cxnLst>
            <a:rect l="T6" t="T7" r="T8" b="T9"/>
            <a:pathLst>
              <a:path w="265" h="336">
                <a:moveTo>
                  <a:pt x="0" y="0"/>
                </a:moveTo>
                <a:cubicBezTo>
                  <a:pt x="78" y="42"/>
                  <a:pt x="238" y="294"/>
                  <a:pt x="265" y="336"/>
                </a:cubicBezTo>
              </a:path>
            </a:pathLst>
          </a:custGeom>
          <a:noFill/>
          <a:ln w="19050">
            <a:solidFill>
              <a:srgbClr val="969696"/>
            </a:solidFill>
            <a:round/>
            <a:headEnd/>
            <a:tailEnd/>
          </a:ln>
        </p:spPr>
        <p:txBody>
          <a:bodyPr/>
          <a:lstStyle/>
          <a:p>
            <a:pPr>
              <a:spcBef>
                <a:spcPct val="0"/>
              </a:spcBef>
            </a:pPr>
            <a:endParaRPr lang="en-US"/>
          </a:p>
        </p:txBody>
      </p:sp>
      <p:sp>
        <p:nvSpPr>
          <p:cNvPr id="531480" name="Freeform 37"/>
          <p:cNvSpPr>
            <a:spLocks/>
          </p:cNvSpPr>
          <p:nvPr/>
        </p:nvSpPr>
        <p:spPr bwMode="auto">
          <a:xfrm>
            <a:off x="7524750" y="2314575"/>
            <a:ext cx="1447800" cy="468313"/>
          </a:xfrm>
          <a:custGeom>
            <a:avLst/>
            <a:gdLst>
              <a:gd name="T0" fmla="*/ 0 w 912"/>
              <a:gd name="T1" fmla="*/ 2147483647 h 295"/>
              <a:gd name="T2" fmla="*/ 2147483647 w 912"/>
              <a:gd name="T3" fmla="*/ 0 h 295"/>
              <a:gd name="T4" fmla="*/ 0 60000 65536"/>
              <a:gd name="T5" fmla="*/ 0 60000 65536"/>
              <a:gd name="T6" fmla="*/ 0 w 912"/>
              <a:gd name="T7" fmla="*/ 0 h 295"/>
              <a:gd name="T8" fmla="*/ 912 w 912"/>
              <a:gd name="T9" fmla="*/ 295 h 295"/>
            </a:gdLst>
            <a:ahLst/>
            <a:cxnLst>
              <a:cxn ang="T4">
                <a:pos x="T0" y="T1"/>
              </a:cxn>
              <a:cxn ang="T5">
                <a:pos x="T2" y="T3"/>
              </a:cxn>
            </a:cxnLst>
            <a:rect l="T6" t="T7" r="T8" b="T9"/>
            <a:pathLst>
              <a:path w="912" h="295">
                <a:moveTo>
                  <a:pt x="0" y="295"/>
                </a:moveTo>
                <a:cubicBezTo>
                  <a:pt x="396" y="288"/>
                  <a:pt x="660" y="180"/>
                  <a:pt x="912" y="0"/>
                </a:cubicBezTo>
              </a:path>
            </a:pathLst>
          </a:custGeom>
          <a:noFill/>
          <a:ln w="19050">
            <a:solidFill>
              <a:srgbClr val="969696"/>
            </a:solidFill>
            <a:round/>
            <a:headEnd/>
            <a:tailEnd/>
          </a:ln>
        </p:spPr>
        <p:txBody>
          <a:bodyPr/>
          <a:lstStyle/>
          <a:p>
            <a:pPr>
              <a:spcBef>
                <a:spcPct val="0"/>
              </a:spcBef>
            </a:pPr>
            <a:endParaRPr lang="en-US"/>
          </a:p>
        </p:txBody>
      </p:sp>
      <p:sp>
        <p:nvSpPr>
          <p:cNvPr id="531481" name="Oval 38"/>
          <p:cNvSpPr>
            <a:spLocks noChangeArrowheads="1"/>
          </p:cNvSpPr>
          <p:nvPr/>
        </p:nvSpPr>
        <p:spPr bwMode="auto">
          <a:xfrm>
            <a:off x="7866063" y="855663"/>
            <a:ext cx="111125" cy="112712"/>
          </a:xfrm>
          <a:prstGeom prst="ellipse">
            <a:avLst/>
          </a:prstGeom>
          <a:noFill/>
          <a:ln w="34925">
            <a:solidFill>
              <a:srgbClr val="969696"/>
            </a:solidFill>
            <a:round/>
            <a:headEnd/>
            <a:tailEnd/>
          </a:ln>
        </p:spPr>
        <p:txBody>
          <a:bodyPr wrap="none" anchor="ctr"/>
          <a:lstStyle/>
          <a:p>
            <a:pPr>
              <a:spcBef>
                <a:spcPct val="0"/>
              </a:spcBef>
            </a:pPr>
            <a:endParaRPr lang="en-US"/>
          </a:p>
        </p:txBody>
      </p:sp>
      <p:sp>
        <p:nvSpPr>
          <p:cNvPr id="531482" name="Oval 39"/>
          <p:cNvSpPr>
            <a:spLocks noChangeArrowheads="1"/>
          </p:cNvSpPr>
          <p:nvPr/>
        </p:nvSpPr>
        <p:spPr bwMode="auto">
          <a:xfrm>
            <a:off x="8532813" y="1357313"/>
            <a:ext cx="111125" cy="112712"/>
          </a:xfrm>
          <a:prstGeom prst="ellipse">
            <a:avLst/>
          </a:prstGeom>
          <a:noFill/>
          <a:ln w="34925">
            <a:solidFill>
              <a:srgbClr val="969696"/>
            </a:solidFill>
            <a:round/>
            <a:headEnd/>
            <a:tailEnd/>
          </a:ln>
        </p:spPr>
        <p:txBody>
          <a:bodyPr wrap="none" anchor="ctr"/>
          <a:lstStyle/>
          <a:p>
            <a:pPr>
              <a:spcBef>
                <a:spcPct val="0"/>
              </a:spcBef>
            </a:pPr>
            <a:endParaRPr lang="en-US"/>
          </a:p>
        </p:txBody>
      </p:sp>
      <p:sp>
        <p:nvSpPr>
          <p:cNvPr id="531483" name="Oval 40"/>
          <p:cNvSpPr>
            <a:spLocks noChangeArrowheads="1"/>
          </p:cNvSpPr>
          <p:nvPr/>
        </p:nvSpPr>
        <p:spPr bwMode="auto">
          <a:xfrm>
            <a:off x="6684963" y="2005013"/>
            <a:ext cx="111125" cy="112712"/>
          </a:xfrm>
          <a:prstGeom prst="ellipse">
            <a:avLst/>
          </a:prstGeom>
          <a:noFill/>
          <a:ln w="34925">
            <a:solidFill>
              <a:srgbClr val="969696"/>
            </a:solidFill>
            <a:round/>
            <a:headEnd/>
            <a:tailEnd/>
          </a:ln>
        </p:spPr>
        <p:txBody>
          <a:bodyPr wrap="none" anchor="ctr"/>
          <a:lstStyle/>
          <a:p>
            <a:pPr>
              <a:spcBef>
                <a:spcPct val="0"/>
              </a:spcBef>
            </a:pPr>
            <a:endParaRPr lang="en-US"/>
          </a:p>
        </p:txBody>
      </p:sp>
      <p:sp>
        <p:nvSpPr>
          <p:cNvPr id="531484" name="Oval 41"/>
          <p:cNvSpPr>
            <a:spLocks noChangeArrowheads="1"/>
          </p:cNvSpPr>
          <p:nvPr/>
        </p:nvSpPr>
        <p:spPr bwMode="auto">
          <a:xfrm>
            <a:off x="7421563" y="2716213"/>
            <a:ext cx="111125" cy="112712"/>
          </a:xfrm>
          <a:prstGeom prst="ellipse">
            <a:avLst/>
          </a:prstGeom>
          <a:noFill/>
          <a:ln w="34925">
            <a:solidFill>
              <a:srgbClr val="969696"/>
            </a:solidFill>
            <a:round/>
            <a:headEnd/>
            <a:tailEnd/>
          </a:ln>
        </p:spPr>
        <p:txBody>
          <a:bodyPr wrap="none" anchor="ctr"/>
          <a:lstStyle/>
          <a:p>
            <a:pPr>
              <a:spcBef>
                <a:spcPct val="0"/>
              </a:spcBef>
            </a:pPr>
            <a:endParaRPr lang="en-US"/>
          </a:p>
        </p:txBody>
      </p:sp>
      <p:sp>
        <p:nvSpPr>
          <p:cNvPr id="531485" name="Rectangle 42"/>
          <p:cNvSpPr>
            <a:spLocks noChangeArrowheads="1"/>
          </p:cNvSpPr>
          <p:nvPr/>
        </p:nvSpPr>
        <p:spPr bwMode="auto">
          <a:xfrm>
            <a:off x="4211638" y="1341438"/>
            <a:ext cx="2282825" cy="457200"/>
          </a:xfrm>
          <a:prstGeom prst="rect">
            <a:avLst/>
          </a:prstGeom>
          <a:noFill/>
          <a:ln w="9525">
            <a:noFill/>
            <a:miter lim="800000"/>
            <a:headEnd/>
            <a:tailEnd/>
          </a:ln>
        </p:spPr>
        <p:txBody>
          <a:bodyPr wrap="none">
            <a:spAutoFit/>
          </a:bodyPr>
          <a:lstStyle/>
          <a:p>
            <a:pPr>
              <a:spcBef>
                <a:spcPct val="0"/>
              </a:spcBef>
            </a:pPr>
            <a:r>
              <a:rPr lang="en-US" sz="2400" i="1"/>
              <a:t>"Mip Map level"</a:t>
            </a:r>
            <a:endParaRPr lang="de-AT" sz="2400"/>
          </a:p>
        </p:txBody>
      </p:sp>
      <p:sp>
        <p:nvSpPr>
          <p:cNvPr id="531486" name="Line 43"/>
          <p:cNvSpPr>
            <a:spLocks noChangeShapeType="1"/>
          </p:cNvSpPr>
          <p:nvPr/>
        </p:nvSpPr>
        <p:spPr bwMode="auto">
          <a:xfrm flipH="1">
            <a:off x="4643438" y="1773238"/>
            <a:ext cx="288925" cy="287337"/>
          </a:xfrm>
          <a:prstGeom prst="line">
            <a:avLst/>
          </a:prstGeom>
          <a:noFill/>
          <a:ln w="41275">
            <a:solidFill>
              <a:schemeClr val="tx1"/>
            </a:solidFill>
            <a:round/>
            <a:headEnd/>
            <a:tailEnd type="triangle" w="med" len="med"/>
          </a:ln>
        </p:spPr>
        <p:txBody>
          <a:bodyPr/>
          <a:lstStyle/>
          <a:p>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ChangeArrowheads="1"/>
          </p:cNvSpPr>
          <p:nvPr>
            <p:ph type="sldNum" sz="quarter" idx="10"/>
          </p:nvPr>
        </p:nvSpPr>
        <p:spPr>
          <a:ln/>
        </p:spPr>
        <p:txBody>
          <a:bodyPr/>
          <a:lstStyle/>
          <a:p>
            <a:fld id="{C66AC76D-14B5-428E-8BEC-3865439061BA}" type="slidenum">
              <a:rPr lang="en-US"/>
              <a:pPr/>
              <a:t>21</a:t>
            </a:fld>
            <a:endParaRPr lang="en-US"/>
          </a:p>
        </p:txBody>
      </p:sp>
      <p:sp>
        <p:nvSpPr>
          <p:cNvPr id="533506" name="Footer Placeholder 3"/>
          <p:cNvSpPr txBox="1">
            <a:spLocks noGrp="1"/>
          </p:cNvSpPr>
          <p:nvPr/>
        </p:nvSpPr>
        <p:spPr bwMode="auto">
          <a:xfrm>
            <a:off x="179388" y="6511925"/>
            <a:ext cx="3671887" cy="301625"/>
          </a:xfrm>
          <a:prstGeom prst="rect">
            <a:avLst/>
          </a:prstGeom>
          <a:noFill/>
          <a:ln w="9525">
            <a:noFill/>
            <a:miter lim="800000"/>
            <a:headEnd/>
            <a:tailEnd/>
          </a:ln>
        </p:spPr>
        <p:txBody>
          <a:bodyPr anchor="ctr"/>
          <a:lstStyle/>
          <a:p>
            <a:pPr>
              <a:spcBef>
                <a:spcPct val="0"/>
              </a:spcBef>
            </a:pPr>
            <a:r>
              <a:rPr lang="de-AT" sz="1200">
                <a:solidFill>
                  <a:srgbClr val="5F5F5F"/>
                </a:solidFill>
              </a:rPr>
              <a:t>Eduard Gröller, Stefan Jeschke</a:t>
            </a:r>
          </a:p>
        </p:txBody>
      </p:sp>
      <p:sp>
        <p:nvSpPr>
          <p:cNvPr id="533507" name="Slide Number Placeholder 4"/>
          <p:cNvSpPr txBox="1">
            <a:spLocks noGrp="1"/>
          </p:cNvSpPr>
          <p:nvPr/>
        </p:nvSpPr>
        <p:spPr bwMode="auto">
          <a:xfrm>
            <a:off x="4030663" y="6507163"/>
            <a:ext cx="1079500" cy="306387"/>
          </a:xfrm>
          <a:prstGeom prst="rect">
            <a:avLst/>
          </a:prstGeom>
          <a:noFill/>
          <a:ln w="9525">
            <a:noFill/>
            <a:miter lim="800000"/>
            <a:headEnd/>
            <a:tailEnd/>
          </a:ln>
        </p:spPr>
        <p:txBody>
          <a:bodyPr anchor="ctr"/>
          <a:lstStyle/>
          <a:p>
            <a:pPr algn="ctr">
              <a:spcBef>
                <a:spcPct val="0"/>
              </a:spcBef>
            </a:pPr>
            <a:fld id="{C2CC66F6-98A6-43D8-989E-1CA8B6AA8691}" type="slidenum">
              <a:rPr lang="de-AT" sz="1200">
                <a:solidFill>
                  <a:srgbClr val="5F5F5F"/>
                </a:solidFill>
              </a:rPr>
              <a:pPr algn="ctr">
                <a:spcBef>
                  <a:spcPct val="0"/>
                </a:spcBef>
              </a:pPr>
              <a:t>21</a:t>
            </a:fld>
            <a:endParaRPr lang="de-AT" sz="1200">
              <a:solidFill>
                <a:srgbClr val="5F5F5F"/>
              </a:solidFill>
            </a:endParaRPr>
          </a:p>
        </p:txBody>
      </p:sp>
      <p:sp>
        <p:nvSpPr>
          <p:cNvPr id="533508" name="Rectangle 9"/>
          <p:cNvSpPr>
            <a:spLocks noGrp="1" noChangeArrowheads="1"/>
          </p:cNvSpPr>
          <p:nvPr>
            <p:ph type="title" idx="4294967295"/>
          </p:nvPr>
        </p:nvSpPr>
        <p:spPr/>
        <p:txBody>
          <a:bodyPr/>
          <a:lstStyle/>
          <a:p>
            <a:pPr eaLnBrk="1" hangingPunct="1"/>
            <a:r>
              <a:rPr lang="en-US" smtClean="0"/>
              <a:t>Texture Anti-Aliasing: MIP Mapping</a:t>
            </a:r>
          </a:p>
        </p:txBody>
      </p:sp>
      <p:sp>
        <p:nvSpPr>
          <p:cNvPr id="533509" name="Rectangle 10"/>
          <p:cNvSpPr>
            <a:spLocks noGrp="1" noChangeArrowheads="1"/>
          </p:cNvSpPr>
          <p:nvPr>
            <p:ph type="body" idx="4294967295"/>
          </p:nvPr>
        </p:nvSpPr>
        <p:spPr>
          <a:xfrm>
            <a:off x="347663" y="1268413"/>
            <a:ext cx="8415337" cy="4583112"/>
          </a:xfrm>
        </p:spPr>
        <p:txBody>
          <a:bodyPr/>
          <a:lstStyle/>
          <a:p>
            <a:pPr marL="360363" indent="-360363" eaLnBrk="1" hangingPunct="1"/>
            <a:r>
              <a:rPr lang="en-US" sz="2300" smtClean="0"/>
              <a:t>Trilinear interpolation:</a:t>
            </a:r>
          </a:p>
          <a:p>
            <a:pPr marL="900113" lvl="1" indent="-360363" eaLnBrk="1" hangingPunct="1"/>
            <a:r>
              <a:rPr lang="en-US" sz="2000" i="1" smtClean="0"/>
              <a:t>T</a:t>
            </a:r>
            <a:r>
              <a:rPr lang="en-US" sz="2000" b="1" i="1" baseline="-25000" smtClean="0"/>
              <a:t>1</a:t>
            </a:r>
            <a:r>
              <a:rPr lang="en-US" sz="2000" i="1" smtClean="0"/>
              <a:t> :=</a:t>
            </a:r>
            <a:r>
              <a:rPr lang="en-US" sz="2000" smtClean="0"/>
              <a:t> value from texture </a:t>
            </a:r>
            <a:r>
              <a:rPr lang="en-US" sz="2000" i="1" smtClean="0"/>
              <a:t>D</a:t>
            </a:r>
            <a:r>
              <a:rPr lang="en-US" sz="2000" b="1" i="1" baseline="-25000" smtClean="0"/>
              <a:t>1 </a:t>
            </a:r>
            <a:r>
              <a:rPr lang="en-US" sz="2000" i="1" smtClean="0"/>
              <a:t>= D</a:t>
            </a:r>
            <a:r>
              <a:rPr lang="en-US" sz="2000" b="1" i="1" baseline="-25000" smtClean="0"/>
              <a:t>0</a:t>
            </a:r>
            <a:r>
              <a:rPr lang="en-US" sz="2000" i="1" smtClean="0"/>
              <a:t>+1 </a:t>
            </a:r>
            <a:r>
              <a:rPr lang="en-US" sz="2000" smtClean="0"/>
              <a:t>(bilin.interpolation)</a:t>
            </a:r>
          </a:p>
          <a:p>
            <a:pPr marL="900113" lvl="1" indent="-360363" eaLnBrk="1" hangingPunct="1"/>
            <a:r>
              <a:rPr lang="en-US" sz="2000" smtClean="0"/>
              <a:t>Pixel value </a:t>
            </a:r>
            <a:r>
              <a:rPr lang="en-US" sz="2000" i="1" smtClean="0"/>
              <a:t>:= (D</a:t>
            </a:r>
            <a:r>
              <a:rPr lang="en-US" sz="2000" b="1" i="1" baseline="-25000" smtClean="0"/>
              <a:t>1</a:t>
            </a:r>
            <a:r>
              <a:rPr lang="en-US" sz="2000" i="1" smtClean="0"/>
              <a:t>–D)·T</a:t>
            </a:r>
            <a:r>
              <a:rPr lang="en-US" sz="2000" b="1" i="1" baseline="-25000" smtClean="0"/>
              <a:t>0</a:t>
            </a:r>
            <a:r>
              <a:rPr lang="en-US" sz="2000" i="1" smtClean="0"/>
              <a:t> + (D–D</a:t>
            </a:r>
            <a:r>
              <a:rPr lang="en-US" sz="2000" b="1" i="1" baseline="-25000" smtClean="0"/>
              <a:t>0</a:t>
            </a:r>
            <a:r>
              <a:rPr lang="en-US" sz="2000" i="1" smtClean="0"/>
              <a:t>)·T</a:t>
            </a:r>
            <a:r>
              <a:rPr lang="en-US" sz="2000" b="1" i="1" baseline="-25000" smtClean="0"/>
              <a:t>1</a:t>
            </a:r>
            <a:r>
              <a:rPr lang="en-US" sz="2000" i="1" smtClean="0"/>
              <a:t> </a:t>
            </a:r>
          </a:p>
          <a:p>
            <a:pPr marL="1346200" lvl="2" indent="-266700" eaLnBrk="1" hangingPunct="1"/>
            <a:r>
              <a:rPr lang="en-US" sz="1800" smtClean="0"/>
              <a:t>Linear interpolation between successive MIP Maps</a:t>
            </a:r>
          </a:p>
          <a:p>
            <a:pPr marL="900113" lvl="1" indent="-360363" eaLnBrk="1" hangingPunct="1"/>
            <a:r>
              <a:rPr lang="en-US" sz="2000" smtClean="0"/>
              <a:t>Avoids "Mip banding" (but doubles texture lookups)</a:t>
            </a:r>
          </a:p>
        </p:txBody>
      </p:sp>
      <p:grpSp>
        <p:nvGrpSpPr>
          <p:cNvPr id="2" name="Group 25"/>
          <p:cNvGrpSpPr>
            <a:grpSpLocks/>
          </p:cNvGrpSpPr>
          <p:nvPr/>
        </p:nvGrpSpPr>
        <p:grpSpPr bwMode="auto">
          <a:xfrm>
            <a:off x="0" y="3378200"/>
            <a:ext cx="8672513" cy="3479800"/>
            <a:chOff x="476" y="2155"/>
            <a:chExt cx="4989" cy="2002"/>
          </a:xfrm>
        </p:grpSpPr>
        <p:pic>
          <p:nvPicPr>
            <p:cNvPr id="533511" name="Picture 22"/>
            <p:cNvPicPr>
              <a:picLocks noChangeAspect="1" noChangeArrowheads="1"/>
            </p:cNvPicPr>
            <p:nvPr/>
          </p:nvPicPr>
          <p:blipFill>
            <a:blip r:embed="rId2" cstate="print"/>
            <a:srcRect/>
            <a:stretch>
              <a:fillRect/>
            </a:stretch>
          </p:blipFill>
          <p:spPr bwMode="auto">
            <a:xfrm>
              <a:off x="2517" y="2155"/>
              <a:ext cx="2948" cy="2002"/>
            </a:xfrm>
            <a:prstGeom prst="rect">
              <a:avLst/>
            </a:prstGeom>
            <a:noFill/>
            <a:ln w="9525">
              <a:noFill/>
              <a:miter lim="800000"/>
              <a:headEnd/>
              <a:tailEnd/>
            </a:ln>
          </p:spPr>
        </p:pic>
        <p:pic>
          <p:nvPicPr>
            <p:cNvPr id="533512" name="Picture 24"/>
            <p:cNvPicPr>
              <a:picLocks noChangeAspect="1" noChangeArrowheads="1"/>
            </p:cNvPicPr>
            <p:nvPr/>
          </p:nvPicPr>
          <p:blipFill>
            <a:blip r:embed="rId3" cstate="print"/>
            <a:srcRect l="15100" r="12334"/>
            <a:stretch>
              <a:fillRect/>
            </a:stretch>
          </p:blipFill>
          <p:spPr bwMode="auto">
            <a:xfrm>
              <a:off x="476" y="2155"/>
              <a:ext cx="2158" cy="2002"/>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Footer Placeholder 3"/>
          <p:cNvSpPr txBox="1">
            <a:spLocks noGrp="1"/>
          </p:cNvSpPr>
          <p:nvPr/>
        </p:nvSpPr>
        <p:spPr bwMode="auto">
          <a:xfrm>
            <a:off x="179388" y="6511925"/>
            <a:ext cx="3671887" cy="301625"/>
          </a:xfrm>
          <a:prstGeom prst="rect">
            <a:avLst/>
          </a:prstGeom>
          <a:noFill/>
          <a:ln w="9525">
            <a:noFill/>
            <a:miter lim="800000"/>
            <a:headEnd/>
            <a:tailEnd/>
          </a:ln>
        </p:spPr>
        <p:txBody>
          <a:bodyPr anchor="ctr"/>
          <a:lstStyle/>
          <a:p>
            <a:pPr>
              <a:spcBef>
                <a:spcPct val="0"/>
              </a:spcBef>
            </a:pPr>
            <a:r>
              <a:rPr lang="de-AT" sz="1200">
                <a:solidFill>
                  <a:srgbClr val="5F5F5F"/>
                </a:solidFill>
              </a:rPr>
              <a:t>Eduard Gröller, Stefan Jeschke</a:t>
            </a:r>
          </a:p>
        </p:txBody>
      </p:sp>
      <p:sp>
        <p:nvSpPr>
          <p:cNvPr id="534532" name="Rectangle 2"/>
          <p:cNvSpPr>
            <a:spLocks noGrp="1" noChangeArrowheads="1"/>
          </p:cNvSpPr>
          <p:nvPr>
            <p:ph type="title" idx="4294967295"/>
          </p:nvPr>
        </p:nvSpPr>
        <p:spPr/>
        <p:txBody>
          <a:bodyPr/>
          <a:lstStyle/>
          <a:p>
            <a:pPr eaLnBrk="1" hangingPunct="1"/>
            <a:r>
              <a:rPr lang="en-US" smtClean="0"/>
              <a:t>Texture Anti-Aliasing: Mip Mapping </a:t>
            </a:r>
          </a:p>
        </p:txBody>
      </p:sp>
      <p:sp>
        <p:nvSpPr>
          <p:cNvPr id="534533" name="Rectangle 3"/>
          <p:cNvSpPr>
            <a:spLocks noGrp="1" noChangeArrowheads="1"/>
          </p:cNvSpPr>
          <p:nvPr>
            <p:ph type="body" idx="4294967295"/>
          </p:nvPr>
        </p:nvSpPr>
        <p:spPr/>
        <p:txBody>
          <a:bodyPr/>
          <a:lstStyle/>
          <a:p>
            <a:pPr marL="360363" indent="-360363" eaLnBrk="1" hangingPunct="1"/>
            <a:r>
              <a:rPr lang="en-US" sz="2300" smtClean="0"/>
              <a:t>Other example for bilinear vs. trilinear filtering</a:t>
            </a:r>
          </a:p>
        </p:txBody>
      </p:sp>
      <p:pic>
        <p:nvPicPr>
          <p:cNvPr id="534534" name="Picture 7"/>
          <p:cNvPicPr>
            <a:picLocks noChangeAspect="1" noChangeArrowheads="1"/>
          </p:cNvPicPr>
          <p:nvPr/>
        </p:nvPicPr>
        <p:blipFill>
          <a:blip r:embed="rId2" cstate="print"/>
          <a:srcRect/>
          <a:stretch>
            <a:fillRect/>
          </a:stretch>
        </p:blipFill>
        <p:spPr bwMode="auto">
          <a:xfrm>
            <a:off x="539750" y="1628775"/>
            <a:ext cx="8208963" cy="4560888"/>
          </a:xfrm>
          <a:prstGeom prst="rect">
            <a:avLst/>
          </a:prstGeom>
          <a:noFill/>
          <a:ln w="9525">
            <a:noFill/>
            <a:miter lim="800000"/>
            <a:headEnd/>
            <a:tailEnd/>
          </a:ln>
        </p:spPr>
      </p:pic>
      <p:pic>
        <p:nvPicPr>
          <p:cNvPr id="534535" name="Picture 8"/>
          <p:cNvPicPr>
            <a:picLocks noChangeAspect="1" noChangeArrowheads="1"/>
          </p:cNvPicPr>
          <p:nvPr/>
        </p:nvPicPr>
        <p:blipFill>
          <a:blip r:embed="rId2" cstate="print"/>
          <a:srcRect t="14998" r="83344" b="25745"/>
          <a:stretch>
            <a:fillRect/>
          </a:stretch>
        </p:blipFill>
        <p:spPr bwMode="auto">
          <a:xfrm>
            <a:off x="2268538" y="2706688"/>
            <a:ext cx="2005012" cy="3965575"/>
          </a:xfrm>
          <a:prstGeom prst="rect">
            <a:avLst/>
          </a:prstGeom>
          <a:noFill/>
          <a:ln w="53975">
            <a:solidFill>
              <a:schemeClr val="hlink"/>
            </a:solidFill>
            <a:miter lim="800000"/>
            <a:headEnd/>
            <a:tailEnd/>
          </a:ln>
        </p:spPr>
      </p:pic>
      <p:pic>
        <p:nvPicPr>
          <p:cNvPr id="534536" name="Picture 13"/>
          <p:cNvPicPr>
            <a:picLocks noChangeAspect="1" noChangeArrowheads="1"/>
          </p:cNvPicPr>
          <p:nvPr/>
        </p:nvPicPr>
        <p:blipFill>
          <a:blip r:embed="rId2" cstate="print"/>
          <a:srcRect l="50006" t="15099" r="33337" b="22675"/>
          <a:stretch>
            <a:fillRect/>
          </a:stretch>
        </p:blipFill>
        <p:spPr bwMode="auto">
          <a:xfrm>
            <a:off x="6372225" y="2708275"/>
            <a:ext cx="1906588" cy="3960813"/>
          </a:xfrm>
          <a:prstGeom prst="rect">
            <a:avLst/>
          </a:prstGeom>
          <a:noFill/>
          <a:ln w="53975">
            <a:solidFill>
              <a:schemeClr val="hlink"/>
            </a:solid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lstStyle/>
          <a:p>
            <a:r>
              <a:rPr lang="en-US" smtClean="0"/>
              <a:t>Magnification</a:t>
            </a:r>
          </a:p>
        </p:txBody>
      </p:sp>
      <p:sp>
        <p:nvSpPr>
          <p:cNvPr id="544771" name="Rectangle 3"/>
          <p:cNvSpPr>
            <a:spLocks noGrp="1" noChangeArrowheads="1"/>
          </p:cNvSpPr>
          <p:nvPr>
            <p:ph type="body" idx="1"/>
          </p:nvPr>
        </p:nvSpPr>
        <p:spPr/>
        <p:txBody>
          <a:bodyPr/>
          <a:lstStyle/>
          <a:p>
            <a:r>
              <a:rPr lang="en-US" smtClean="0"/>
              <a:t>Problem </a:t>
            </a:r>
            <a:r>
              <a:rPr lang="en-US" smtClean="0">
                <a:solidFill>
                  <a:srgbClr val="990000"/>
                </a:solidFill>
              </a:rPr>
              <a:t>Magnification</a:t>
            </a:r>
            <a:r>
              <a:rPr lang="en-US" smtClean="0"/>
              <a:t>:</a:t>
            </a:r>
            <a:br>
              <a:rPr lang="en-US" smtClean="0"/>
            </a:br>
            <a:r>
              <a:rPr lang="en-US" smtClean="0"/>
              <a:t>a large area in screen space is only covered by a few texels</a:t>
            </a:r>
          </a:p>
          <a:p>
            <a:r>
              <a:rPr lang="en-US" smtClean="0"/>
              <a:t>Solution: </a:t>
            </a:r>
          </a:p>
          <a:p>
            <a:pPr lvl="1"/>
            <a:r>
              <a:rPr lang="en-US" smtClean="0"/>
              <a:t>high quality: smooth interpolation with </a:t>
            </a:r>
            <a:r>
              <a:rPr lang="en-US" smtClean="0">
                <a:solidFill>
                  <a:srgbClr val="990000"/>
                </a:solidFill>
              </a:rPr>
              <a:t>bilinear filtering</a:t>
            </a:r>
          </a:p>
          <a:p>
            <a:pPr lvl="1"/>
            <a:r>
              <a:rPr lang="en-US" smtClean="0"/>
              <a:t>low quality: </a:t>
            </a:r>
            <a:r>
              <a:rPr lang="en-US" smtClean="0">
                <a:solidFill>
                  <a:srgbClr val="990000"/>
                </a:solidFill>
              </a:rPr>
              <a:t>nearest neighbor</a:t>
            </a:r>
            <a:r>
              <a:rPr lang="en-US" smtClean="0"/>
              <a:t> filtering</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Footer Placeholder 3"/>
          <p:cNvSpPr txBox="1">
            <a:spLocks noGrp="1"/>
          </p:cNvSpPr>
          <p:nvPr/>
        </p:nvSpPr>
        <p:spPr bwMode="auto">
          <a:xfrm>
            <a:off x="179388" y="6511925"/>
            <a:ext cx="3671887" cy="301625"/>
          </a:xfrm>
          <a:prstGeom prst="rect">
            <a:avLst/>
          </a:prstGeom>
          <a:noFill/>
          <a:ln w="9525">
            <a:noFill/>
            <a:miter lim="800000"/>
            <a:headEnd/>
            <a:tailEnd/>
          </a:ln>
        </p:spPr>
        <p:txBody>
          <a:bodyPr anchor="ctr"/>
          <a:lstStyle/>
          <a:p>
            <a:pPr>
              <a:spcBef>
                <a:spcPct val="0"/>
              </a:spcBef>
            </a:pPr>
            <a:r>
              <a:rPr lang="de-AT" sz="1200">
                <a:solidFill>
                  <a:srgbClr val="5F5F5F"/>
                </a:solidFill>
              </a:rPr>
              <a:t>Eduard Gröller, Stefan Jeschke</a:t>
            </a:r>
          </a:p>
        </p:txBody>
      </p:sp>
      <p:sp>
        <p:nvSpPr>
          <p:cNvPr id="536580" name="Rectangle 2"/>
          <p:cNvSpPr>
            <a:spLocks noGrp="1" noChangeArrowheads="1"/>
          </p:cNvSpPr>
          <p:nvPr>
            <p:ph type="title" idx="4294967295"/>
          </p:nvPr>
        </p:nvSpPr>
        <p:spPr>
          <a:xfrm>
            <a:off x="352425" y="76200"/>
            <a:ext cx="8410575" cy="914400"/>
          </a:xfrm>
        </p:spPr>
        <p:txBody>
          <a:bodyPr/>
          <a:lstStyle/>
          <a:p>
            <a:pPr eaLnBrk="1" hangingPunct="1"/>
            <a:r>
              <a:rPr lang="en-US" sz="3600" smtClean="0"/>
              <a:t>Anti-Aliasing (Bilinear Filtering Example)</a:t>
            </a:r>
          </a:p>
        </p:txBody>
      </p:sp>
      <p:pic>
        <p:nvPicPr>
          <p:cNvPr id="536581" name="Picture 27"/>
          <p:cNvPicPr>
            <a:picLocks noChangeAspect="1" noChangeArrowheads="1"/>
          </p:cNvPicPr>
          <p:nvPr/>
        </p:nvPicPr>
        <p:blipFill>
          <a:blip r:embed="rId2" cstate="print"/>
          <a:srcRect/>
          <a:stretch>
            <a:fillRect/>
          </a:stretch>
        </p:blipFill>
        <p:spPr bwMode="auto">
          <a:xfrm>
            <a:off x="8286750" y="874713"/>
            <a:ext cx="857250" cy="857250"/>
          </a:xfrm>
          <a:prstGeom prst="rect">
            <a:avLst/>
          </a:prstGeom>
          <a:noFill/>
          <a:ln w="9525">
            <a:noFill/>
            <a:miter lim="800000"/>
            <a:headEnd/>
            <a:tailEnd/>
          </a:ln>
        </p:spPr>
      </p:pic>
      <p:pic>
        <p:nvPicPr>
          <p:cNvPr id="536582" name="Picture 28"/>
          <p:cNvPicPr>
            <a:picLocks noChangeAspect="1" noChangeArrowheads="1"/>
          </p:cNvPicPr>
          <p:nvPr/>
        </p:nvPicPr>
        <p:blipFill>
          <a:blip r:embed="rId3" cstate="print"/>
          <a:srcRect/>
          <a:stretch>
            <a:fillRect/>
          </a:stretch>
        </p:blipFill>
        <p:spPr bwMode="auto">
          <a:xfrm>
            <a:off x="468313" y="1785938"/>
            <a:ext cx="3959225" cy="3959225"/>
          </a:xfrm>
          <a:prstGeom prst="rect">
            <a:avLst/>
          </a:prstGeom>
          <a:noFill/>
          <a:ln w="9525">
            <a:noFill/>
            <a:miter lim="800000"/>
            <a:headEnd/>
            <a:tailEnd/>
          </a:ln>
        </p:spPr>
      </p:pic>
      <p:pic>
        <p:nvPicPr>
          <p:cNvPr id="536583" name="Picture 29"/>
          <p:cNvPicPr>
            <a:picLocks noChangeAspect="1" noChangeArrowheads="1"/>
          </p:cNvPicPr>
          <p:nvPr/>
        </p:nvPicPr>
        <p:blipFill>
          <a:blip r:embed="rId4" cstate="print"/>
          <a:srcRect/>
          <a:stretch>
            <a:fillRect/>
          </a:stretch>
        </p:blipFill>
        <p:spPr bwMode="auto">
          <a:xfrm>
            <a:off x="4643438" y="1785938"/>
            <a:ext cx="3960812" cy="3960812"/>
          </a:xfrm>
          <a:prstGeom prst="rect">
            <a:avLst/>
          </a:prstGeom>
          <a:noFill/>
          <a:ln w="9525">
            <a:noFill/>
            <a:miter lim="800000"/>
            <a:headEnd/>
            <a:tailEnd/>
          </a:ln>
        </p:spPr>
      </p:pic>
      <p:sp>
        <p:nvSpPr>
          <p:cNvPr id="536584" name="Text Box 30"/>
          <p:cNvSpPr txBox="1">
            <a:spLocks noChangeArrowheads="1"/>
          </p:cNvSpPr>
          <p:nvPr/>
        </p:nvSpPr>
        <p:spPr bwMode="auto">
          <a:xfrm>
            <a:off x="5721350" y="1011238"/>
            <a:ext cx="2482850" cy="519112"/>
          </a:xfrm>
          <a:prstGeom prst="rect">
            <a:avLst/>
          </a:prstGeom>
          <a:noFill/>
          <a:ln w="9525">
            <a:noFill/>
            <a:miter lim="800000"/>
            <a:headEnd/>
            <a:tailEnd/>
          </a:ln>
        </p:spPr>
        <p:txBody>
          <a:bodyPr wrap="none">
            <a:spAutoFit/>
          </a:bodyPr>
          <a:lstStyle/>
          <a:p>
            <a:pPr>
              <a:spcBef>
                <a:spcPct val="0"/>
              </a:spcBef>
            </a:pPr>
            <a:r>
              <a:rPr lang="en-US" sz="2800"/>
              <a:t>Original image</a:t>
            </a:r>
            <a:endParaRPr lang="de-AT" sz="2800"/>
          </a:p>
        </p:txBody>
      </p:sp>
      <p:sp>
        <p:nvSpPr>
          <p:cNvPr id="536585" name="Text Box 31"/>
          <p:cNvSpPr txBox="1">
            <a:spLocks noChangeArrowheads="1"/>
          </p:cNvSpPr>
          <p:nvPr/>
        </p:nvSpPr>
        <p:spPr bwMode="auto">
          <a:xfrm>
            <a:off x="971550" y="5721350"/>
            <a:ext cx="2919413" cy="519113"/>
          </a:xfrm>
          <a:prstGeom prst="rect">
            <a:avLst/>
          </a:prstGeom>
          <a:noFill/>
          <a:ln w="9525">
            <a:noFill/>
            <a:miter lim="800000"/>
            <a:headEnd/>
            <a:tailEnd/>
          </a:ln>
        </p:spPr>
        <p:txBody>
          <a:bodyPr wrap="none">
            <a:spAutoFit/>
          </a:bodyPr>
          <a:lstStyle/>
          <a:p>
            <a:pPr>
              <a:spcBef>
                <a:spcPct val="0"/>
              </a:spcBef>
            </a:pPr>
            <a:r>
              <a:rPr lang="en-US" sz="2800"/>
              <a:t>Nearest neighbor</a:t>
            </a:r>
            <a:endParaRPr lang="de-AT" sz="2800"/>
          </a:p>
        </p:txBody>
      </p:sp>
      <p:sp>
        <p:nvSpPr>
          <p:cNvPr id="536586" name="Text Box 32"/>
          <p:cNvSpPr txBox="1">
            <a:spLocks noChangeArrowheads="1"/>
          </p:cNvSpPr>
          <p:nvPr/>
        </p:nvSpPr>
        <p:spPr bwMode="auto">
          <a:xfrm>
            <a:off x="5364163" y="5746750"/>
            <a:ext cx="2620962" cy="519113"/>
          </a:xfrm>
          <a:prstGeom prst="rect">
            <a:avLst/>
          </a:prstGeom>
          <a:noFill/>
          <a:ln w="9525">
            <a:noFill/>
            <a:miter lim="800000"/>
            <a:headEnd/>
            <a:tailEnd/>
          </a:ln>
        </p:spPr>
        <p:txBody>
          <a:bodyPr wrap="none">
            <a:spAutoFit/>
          </a:bodyPr>
          <a:lstStyle/>
          <a:p>
            <a:pPr>
              <a:spcBef>
                <a:spcPct val="0"/>
              </a:spcBef>
            </a:pPr>
            <a:r>
              <a:rPr lang="en-US" sz="2800"/>
              <a:t>Bilinear filtering</a:t>
            </a:r>
            <a:endParaRPr lang="de-AT" sz="28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lstStyle/>
          <a:p>
            <a:r>
              <a:rPr lang="en-US" smtClean="0"/>
              <a:t>Important Note</a:t>
            </a:r>
          </a:p>
        </p:txBody>
      </p:sp>
      <p:sp>
        <p:nvSpPr>
          <p:cNvPr id="545795" name="Rectangle 3"/>
          <p:cNvSpPr>
            <a:spLocks noGrp="1" noChangeArrowheads="1"/>
          </p:cNvSpPr>
          <p:nvPr>
            <p:ph type="body" idx="1"/>
          </p:nvPr>
        </p:nvSpPr>
        <p:spPr/>
        <p:txBody>
          <a:bodyPr/>
          <a:lstStyle/>
          <a:p>
            <a:r>
              <a:rPr lang="en-US" smtClean="0"/>
              <a:t>Interpolation parameters have to be set for</a:t>
            </a:r>
            <a:br>
              <a:rPr lang="en-US" smtClean="0"/>
            </a:br>
            <a:r>
              <a:rPr lang="en-US" smtClean="0">
                <a:solidFill>
                  <a:srgbClr val="990000"/>
                </a:solidFill>
              </a:rPr>
              <a:t>minification</a:t>
            </a:r>
            <a:r>
              <a:rPr lang="en-US" smtClean="0"/>
              <a:t> and </a:t>
            </a:r>
            <a:r>
              <a:rPr lang="en-US" smtClean="0">
                <a:solidFill>
                  <a:srgbClr val="990000"/>
                </a:solidFill>
              </a:rPr>
              <a:t>magnification</a:t>
            </a:r>
            <a:r>
              <a:rPr lang="en-US" smtClean="0"/>
              <a:t>!</a:t>
            </a:r>
          </a:p>
          <a:p>
            <a:r>
              <a:rPr lang="en-US" smtClean="0"/>
              <a:t>Example Minification (high quality):</a:t>
            </a:r>
          </a:p>
          <a:p>
            <a:pPr lvl="1"/>
            <a:r>
              <a:rPr lang="en-US" smtClean="0"/>
              <a:t>Use mip-mapping </a:t>
            </a:r>
          </a:p>
          <a:p>
            <a:pPr lvl="1"/>
            <a:r>
              <a:rPr lang="en-US" smtClean="0"/>
              <a:t>+ linear interpolation between mipmaps</a:t>
            </a:r>
          </a:p>
          <a:p>
            <a:pPr lvl="1"/>
            <a:r>
              <a:rPr lang="en-US" smtClean="0"/>
              <a:t>+ bilinear-filtering for each mip-map level</a:t>
            </a:r>
          </a:p>
          <a:p>
            <a:pPr lvl="1"/>
            <a:endParaRPr lang="en-US" smtClean="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en-US" smtClean="0"/>
              <a:t>Texture Mapping</a:t>
            </a:r>
          </a:p>
        </p:txBody>
      </p:sp>
      <p:pic>
        <p:nvPicPr>
          <p:cNvPr id="21509" name="Picture 5" descr="hue1"/>
          <p:cNvPicPr>
            <a:picLocks noChangeAspect="1" noChangeArrowheads="1"/>
          </p:cNvPicPr>
          <p:nvPr/>
        </p:nvPicPr>
        <p:blipFill>
          <a:blip r:embed="rId2" cstate="print"/>
          <a:srcRect/>
          <a:stretch>
            <a:fillRect/>
          </a:stretch>
        </p:blipFill>
        <p:spPr bwMode="auto">
          <a:xfrm>
            <a:off x="4876800" y="1600200"/>
            <a:ext cx="3733800" cy="3733800"/>
          </a:xfrm>
          <a:prstGeom prst="rect">
            <a:avLst/>
          </a:prstGeom>
          <a:noFill/>
          <a:ln w="9525">
            <a:noFill/>
            <a:miter lim="800000"/>
            <a:headEnd/>
            <a:tailEnd/>
          </a:ln>
        </p:spPr>
      </p:pic>
      <p:pic>
        <p:nvPicPr>
          <p:cNvPr id="21510" name="Picture 7" descr="hue4"/>
          <p:cNvPicPr>
            <a:picLocks noChangeAspect="1" noChangeArrowheads="1"/>
          </p:cNvPicPr>
          <p:nvPr/>
        </p:nvPicPr>
        <p:blipFill>
          <a:blip r:embed="rId3" cstate="print"/>
          <a:srcRect/>
          <a:stretch>
            <a:fillRect/>
          </a:stretch>
        </p:blipFill>
        <p:spPr bwMode="auto">
          <a:xfrm>
            <a:off x="609600" y="1600200"/>
            <a:ext cx="3724275" cy="3724275"/>
          </a:xfrm>
          <a:prstGeom prst="rect">
            <a:avLst/>
          </a:prstGeom>
          <a:noFill/>
          <a:ln w="9525">
            <a:noFill/>
            <a:miter lim="800000"/>
            <a:headEnd/>
            <a:tailEnd/>
          </a:ln>
        </p:spPr>
      </p:pic>
      <p:sp>
        <p:nvSpPr>
          <p:cNvPr id="21511" name="Text Box 8"/>
          <p:cNvSpPr txBox="1">
            <a:spLocks noChangeArrowheads="1"/>
          </p:cNvSpPr>
          <p:nvPr/>
        </p:nvSpPr>
        <p:spPr bwMode="auto">
          <a:xfrm>
            <a:off x="1270000" y="5637213"/>
            <a:ext cx="2439988" cy="457200"/>
          </a:xfrm>
          <a:prstGeom prst="rect">
            <a:avLst/>
          </a:prstGeom>
          <a:noFill/>
          <a:ln w="12700">
            <a:noFill/>
            <a:miter lim="800000"/>
            <a:headEnd type="none" w="sm" len="sm"/>
            <a:tailEnd type="none" w="sm" len="sm"/>
          </a:ln>
        </p:spPr>
        <p:txBody>
          <a:bodyPr wrap="none" anchorCtr="1">
            <a:spAutoFit/>
          </a:bodyPr>
          <a:lstStyle/>
          <a:p>
            <a:r>
              <a:rPr lang="en-US">
                <a:latin typeface="Arial" charset="0"/>
              </a:rPr>
              <a:t>geometric model</a:t>
            </a:r>
          </a:p>
        </p:txBody>
      </p:sp>
      <p:sp>
        <p:nvSpPr>
          <p:cNvPr id="21512" name="Text Box 10"/>
          <p:cNvSpPr txBox="1">
            <a:spLocks noChangeArrowheads="1"/>
          </p:cNvSpPr>
          <p:nvPr/>
        </p:nvSpPr>
        <p:spPr bwMode="auto">
          <a:xfrm>
            <a:off x="5486400" y="5638800"/>
            <a:ext cx="2303463" cy="457200"/>
          </a:xfrm>
          <a:prstGeom prst="rect">
            <a:avLst/>
          </a:prstGeom>
          <a:noFill/>
          <a:ln w="12700">
            <a:noFill/>
            <a:miter lim="800000"/>
            <a:headEnd type="none" w="sm" len="sm"/>
            <a:tailEnd type="none" w="sm" len="sm"/>
          </a:ln>
        </p:spPr>
        <p:txBody>
          <a:bodyPr wrap="none" anchorCtr="1">
            <a:spAutoFit/>
          </a:bodyPr>
          <a:lstStyle/>
          <a:p>
            <a:r>
              <a:rPr lang="en-US">
                <a:latin typeface="Arial" charset="0"/>
              </a:rPr>
              <a:t>texture mapped</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lstStyle/>
          <a:p>
            <a:r>
              <a:rPr lang="en-US" smtClean="0"/>
              <a:t>Environment Mapping </a:t>
            </a:r>
          </a:p>
        </p:txBody>
      </p:sp>
      <p:pic>
        <p:nvPicPr>
          <p:cNvPr id="22534" name="Picture 5" descr="hue7"/>
          <p:cNvPicPr>
            <a:picLocks noChangeAspect="1" noChangeArrowheads="1"/>
          </p:cNvPicPr>
          <p:nvPr/>
        </p:nvPicPr>
        <p:blipFill>
          <a:blip r:embed="rId2" cstate="print"/>
          <a:srcRect/>
          <a:stretch>
            <a:fillRect/>
          </a:stretch>
        </p:blipFill>
        <p:spPr bwMode="auto">
          <a:xfrm>
            <a:off x="2438400" y="1752600"/>
            <a:ext cx="4181475" cy="4181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r>
              <a:rPr lang="en-US" b="0" smtClean="0"/>
              <a:t>Bump Mapping</a:t>
            </a:r>
          </a:p>
        </p:txBody>
      </p:sp>
      <p:pic>
        <p:nvPicPr>
          <p:cNvPr id="23558" name="Picture 5" descr="hue6"/>
          <p:cNvPicPr>
            <a:picLocks noChangeAspect="1" noChangeArrowheads="1"/>
          </p:cNvPicPr>
          <p:nvPr/>
        </p:nvPicPr>
        <p:blipFill>
          <a:blip r:embed="rId2" cstate="print"/>
          <a:srcRect/>
          <a:stretch>
            <a:fillRect/>
          </a:stretch>
        </p:blipFill>
        <p:spPr bwMode="auto">
          <a:xfrm>
            <a:off x="2819400" y="1828800"/>
            <a:ext cx="4257675" cy="4257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does mapping take place?</a:t>
            </a:r>
            <a:endParaRPr lang="en-US" dirty="0"/>
          </a:p>
        </p:txBody>
      </p:sp>
      <p:sp>
        <p:nvSpPr>
          <p:cNvPr id="3" name="Content Placeholder 2"/>
          <p:cNvSpPr>
            <a:spLocks noGrp="1"/>
          </p:cNvSpPr>
          <p:nvPr>
            <p:ph sz="quarter" idx="1"/>
          </p:nvPr>
        </p:nvSpPr>
        <p:spPr/>
        <p:txBody>
          <a:bodyPr/>
          <a:lstStyle/>
          <a:p>
            <a:r>
              <a:rPr lang="en-US" sz="2700" dirty="0" smtClean="0"/>
              <a:t>Mapping techniques are implemented at the end of the rendering pipeline</a:t>
            </a:r>
          </a:p>
          <a:p>
            <a:pPr lvl="1"/>
            <a:r>
              <a:rPr lang="en-US" dirty="0" smtClean="0"/>
              <a:t>Very efficient because few polygons make it past the clipper </a:t>
            </a:r>
          </a:p>
          <a:p>
            <a:endParaRPr lang="en-US" dirty="0"/>
          </a:p>
        </p:txBody>
      </p:sp>
      <p:pic>
        <p:nvPicPr>
          <p:cNvPr id="4" name="Picture 8" descr="AN08F26.EPS"/>
          <p:cNvPicPr>
            <a:picLocks noChangeAspect="1"/>
          </p:cNvPicPr>
          <p:nvPr/>
        </p:nvPicPr>
        <p:blipFill>
          <a:blip r:embed="rId2" cstate="print"/>
          <a:srcRect/>
          <a:stretch>
            <a:fillRect/>
          </a:stretch>
        </p:blipFill>
        <p:spPr bwMode="auto">
          <a:xfrm>
            <a:off x="1066800" y="3124200"/>
            <a:ext cx="7466013" cy="175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smtClean="0"/>
              <a:t>Objectives</a:t>
            </a:r>
          </a:p>
        </p:txBody>
      </p:sp>
      <p:sp>
        <p:nvSpPr>
          <p:cNvPr id="16389" name="Rectangle 3"/>
          <p:cNvSpPr>
            <a:spLocks noGrp="1" noChangeArrowheads="1"/>
          </p:cNvSpPr>
          <p:nvPr>
            <p:ph type="body" idx="1"/>
          </p:nvPr>
        </p:nvSpPr>
        <p:spPr/>
        <p:txBody>
          <a:bodyPr/>
          <a:lstStyle/>
          <a:p>
            <a:r>
              <a:rPr lang="en-US" dirty="0" smtClean="0"/>
              <a:t>Introduce mapping methods</a:t>
            </a:r>
          </a:p>
          <a:p>
            <a:pPr lvl="1"/>
            <a:r>
              <a:rPr lang="en-US" dirty="0" smtClean="0"/>
              <a:t>Texture Mapping</a:t>
            </a:r>
          </a:p>
          <a:p>
            <a:pPr lvl="1"/>
            <a:r>
              <a:rPr lang="en-US" dirty="0" smtClean="0"/>
              <a:t>Environment Mapping</a:t>
            </a:r>
          </a:p>
          <a:p>
            <a:pPr lvl="1"/>
            <a:r>
              <a:rPr lang="en-US" dirty="0" smtClean="0"/>
              <a:t>Bump Mapping</a:t>
            </a:r>
          </a:p>
          <a:p>
            <a:r>
              <a:rPr lang="en-US" dirty="0" smtClean="0"/>
              <a:t>Consider basic strategies</a:t>
            </a:r>
          </a:p>
          <a:p>
            <a:pPr lvl="1"/>
            <a:r>
              <a:rPr lang="en-US" dirty="0" smtClean="0"/>
              <a:t>Forward </a:t>
            </a:r>
            <a:r>
              <a:rPr lang="en-US" dirty="0" err="1" smtClean="0"/>
              <a:t>vs</a:t>
            </a:r>
            <a:r>
              <a:rPr lang="en-US" dirty="0" smtClean="0"/>
              <a:t> backward mapping</a:t>
            </a:r>
          </a:p>
          <a:p>
            <a:pPr lvl="1"/>
            <a:r>
              <a:rPr lang="en-US" dirty="0" smtClean="0"/>
              <a:t>Point sampling </a:t>
            </a:r>
            <a:r>
              <a:rPr lang="en-US" dirty="0" err="1" smtClean="0"/>
              <a:t>vs</a:t>
            </a:r>
            <a:r>
              <a:rPr lang="en-US" dirty="0" smtClean="0"/>
              <a:t> area averaging</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title"/>
          </p:nvPr>
        </p:nvSpPr>
        <p:spPr/>
        <p:txBody>
          <a:bodyPr/>
          <a:lstStyle/>
          <a:p>
            <a:r>
              <a:rPr lang="en-US" smtClean="0"/>
              <a:t>Is it simple?</a:t>
            </a:r>
          </a:p>
        </p:txBody>
      </p:sp>
      <p:sp>
        <p:nvSpPr>
          <p:cNvPr id="25605" name="Rectangle 3"/>
          <p:cNvSpPr>
            <a:spLocks noGrp="1" noChangeArrowheads="1"/>
          </p:cNvSpPr>
          <p:nvPr>
            <p:ph type="body" idx="1"/>
          </p:nvPr>
        </p:nvSpPr>
        <p:spPr/>
        <p:txBody>
          <a:bodyPr/>
          <a:lstStyle/>
          <a:p>
            <a:r>
              <a:rPr lang="en-US" smtClean="0"/>
              <a:t>Although the idea is simple---map an image to a surface---there are 3 or 4 coordinate systems involved</a:t>
            </a:r>
          </a:p>
        </p:txBody>
      </p:sp>
      <p:pic>
        <p:nvPicPr>
          <p:cNvPr id="25606" name="Picture 5" descr="AN07F15"/>
          <p:cNvPicPr>
            <a:picLocks noChangeAspect="1" noChangeArrowheads="1"/>
          </p:cNvPicPr>
          <p:nvPr/>
        </p:nvPicPr>
        <p:blipFill>
          <a:blip r:embed="rId2" cstate="print"/>
          <a:srcRect/>
          <a:stretch>
            <a:fillRect/>
          </a:stretch>
        </p:blipFill>
        <p:spPr bwMode="auto">
          <a:xfrm>
            <a:off x="2514600" y="3505200"/>
            <a:ext cx="4267200" cy="2097088"/>
          </a:xfrm>
          <a:prstGeom prst="rect">
            <a:avLst/>
          </a:prstGeom>
          <a:noFill/>
          <a:ln w="9525">
            <a:noFill/>
            <a:miter lim="800000"/>
            <a:headEnd/>
            <a:tailEnd/>
          </a:ln>
        </p:spPr>
      </p:pic>
      <p:sp>
        <p:nvSpPr>
          <p:cNvPr id="25607" name="Line 6"/>
          <p:cNvSpPr>
            <a:spLocks noChangeShapeType="1"/>
          </p:cNvSpPr>
          <p:nvPr/>
        </p:nvSpPr>
        <p:spPr bwMode="auto">
          <a:xfrm>
            <a:off x="3429000" y="3733800"/>
            <a:ext cx="457200" cy="228600"/>
          </a:xfrm>
          <a:prstGeom prst="line">
            <a:avLst/>
          </a:prstGeom>
          <a:noFill/>
          <a:ln w="28575">
            <a:solidFill>
              <a:srgbClr val="FF0000"/>
            </a:solidFill>
            <a:round/>
            <a:headEnd type="none" w="sm" len="sm"/>
            <a:tailEnd type="triangle" w="med" len="med"/>
          </a:ln>
        </p:spPr>
        <p:txBody>
          <a:bodyPr anchor="ctr" anchorCtr="1"/>
          <a:lstStyle/>
          <a:p>
            <a:endParaRPr lang="en-US"/>
          </a:p>
        </p:txBody>
      </p:sp>
      <p:sp>
        <p:nvSpPr>
          <p:cNvPr id="25608" name="Text Box 7"/>
          <p:cNvSpPr txBox="1">
            <a:spLocks noChangeArrowheads="1"/>
          </p:cNvSpPr>
          <p:nvPr/>
        </p:nvSpPr>
        <p:spPr bwMode="auto">
          <a:xfrm>
            <a:off x="1676400" y="4800600"/>
            <a:ext cx="1490663" cy="457200"/>
          </a:xfrm>
          <a:prstGeom prst="rect">
            <a:avLst/>
          </a:prstGeom>
          <a:noFill/>
          <a:ln w="12700">
            <a:noFill/>
            <a:miter lim="800000"/>
            <a:headEnd type="none" w="sm" len="sm"/>
            <a:tailEnd type="none" w="sm" len="sm"/>
          </a:ln>
        </p:spPr>
        <p:txBody>
          <a:bodyPr wrap="none" anchorCtr="1">
            <a:spAutoFit/>
          </a:bodyPr>
          <a:lstStyle/>
          <a:p>
            <a:r>
              <a:rPr lang="en-US">
                <a:latin typeface="Arial" charset="0"/>
              </a:rPr>
              <a:t>2D image</a:t>
            </a:r>
          </a:p>
        </p:txBody>
      </p:sp>
      <p:sp>
        <p:nvSpPr>
          <p:cNvPr id="25609" name="Text Box 8"/>
          <p:cNvSpPr txBox="1">
            <a:spLocks noChangeArrowheads="1"/>
          </p:cNvSpPr>
          <p:nvPr/>
        </p:nvSpPr>
        <p:spPr bwMode="auto">
          <a:xfrm>
            <a:off x="4810125" y="5754688"/>
            <a:ext cx="1658938" cy="457200"/>
          </a:xfrm>
          <a:prstGeom prst="rect">
            <a:avLst/>
          </a:prstGeom>
          <a:noFill/>
          <a:ln w="12700">
            <a:noFill/>
            <a:miter lim="800000"/>
            <a:headEnd type="none" w="sm" len="sm"/>
            <a:tailEnd type="none" w="sm" len="sm"/>
          </a:ln>
        </p:spPr>
        <p:txBody>
          <a:bodyPr wrap="none" anchorCtr="1">
            <a:spAutoFit/>
          </a:bodyPr>
          <a:lstStyle/>
          <a:p>
            <a:r>
              <a:rPr lang="en-US">
                <a:latin typeface="Arial" charset="0"/>
              </a:rPr>
              <a:t>3D surface</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Coordinate Systems</a:t>
            </a:r>
            <a:endParaRPr lang="en-US" dirty="0"/>
          </a:p>
        </p:txBody>
      </p:sp>
      <p:sp>
        <p:nvSpPr>
          <p:cNvPr id="3" name="Content Placeholder 2"/>
          <p:cNvSpPr>
            <a:spLocks noGrp="1"/>
          </p:cNvSpPr>
          <p:nvPr>
            <p:ph sz="quarter" idx="1"/>
          </p:nvPr>
        </p:nvSpPr>
        <p:spPr/>
        <p:txBody>
          <a:bodyPr/>
          <a:lstStyle/>
          <a:p>
            <a:r>
              <a:rPr lang="en-US" dirty="0" smtClean="0"/>
              <a:t>Parametric coordinates</a:t>
            </a:r>
          </a:p>
          <a:p>
            <a:pPr lvl="1"/>
            <a:r>
              <a:rPr lang="en-US" dirty="0" smtClean="0"/>
              <a:t>May be used to model curves and surfaces</a:t>
            </a:r>
          </a:p>
          <a:p>
            <a:r>
              <a:rPr lang="en-US" dirty="0" smtClean="0"/>
              <a:t>Texture coordinates</a:t>
            </a:r>
          </a:p>
          <a:p>
            <a:pPr lvl="1"/>
            <a:r>
              <a:rPr lang="en-US" dirty="0" smtClean="0"/>
              <a:t>Used to identify points in the image to be mapped</a:t>
            </a:r>
          </a:p>
          <a:p>
            <a:r>
              <a:rPr lang="en-US" dirty="0" smtClean="0"/>
              <a:t>Object or World Coordinates</a:t>
            </a:r>
          </a:p>
          <a:p>
            <a:pPr lvl="1"/>
            <a:r>
              <a:rPr lang="en-US" dirty="0" smtClean="0"/>
              <a:t>Conceptually, where the mapping takes place</a:t>
            </a:r>
          </a:p>
          <a:p>
            <a:r>
              <a:rPr lang="en-US" dirty="0" smtClean="0"/>
              <a:t>Window Coordinates</a:t>
            </a:r>
          </a:p>
          <a:p>
            <a:pPr lvl="1"/>
            <a:r>
              <a:rPr lang="en-US" dirty="0" smtClean="0"/>
              <a:t>Where the final image is really produced</a:t>
            </a:r>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r>
              <a:rPr lang="en-US" smtClean="0"/>
              <a:t>Texture Mapping</a:t>
            </a:r>
          </a:p>
        </p:txBody>
      </p:sp>
      <p:pic>
        <p:nvPicPr>
          <p:cNvPr id="27653" name="Picture 5" descr="AN07F1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62000" y="1219200"/>
            <a:ext cx="7993063" cy="5278438"/>
          </a:xfrm>
          <a:prstGeom prst="rect">
            <a:avLst/>
          </a:prstGeom>
          <a:noFill/>
          <a:ln w="9525">
            <a:noFill/>
            <a:miter lim="800000"/>
            <a:headEnd/>
            <a:tailEnd/>
          </a:ln>
        </p:spPr>
      </p:pic>
      <p:sp>
        <p:nvSpPr>
          <p:cNvPr id="27654" name="Text Box 8"/>
          <p:cNvSpPr>
            <a:spLocks noGrp="1" noChangeArrowheads="1"/>
          </p:cNvSpPr>
          <p:nvPr>
            <p:ph type="body" idx="1"/>
          </p:nvPr>
        </p:nvSpPr>
        <p:spPr>
          <a:xfrm>
            <a:off x="1905000" y="2133600"/>
            <a:ext cx="2895600" cy="457200"/>
          </a:xfrm>
          <a:noFill/>
        </p:spPr>
        <p:txBody>
          <a:bodyPr/>
          <a:lstStyle/>
          <a:p>
            <a:pPr>
              <a:spcBef>
                <a:spcPct val="0"/>
              </a:spcBef>
              <a:buFontTx/>
              <a:buNone/>
            </a:pPr>
            <a:r>
              <a:rPr lang="en-US" sz="2000" smtClean="0"/>
              <a:t>parametric coordinates</a:t>
            </a:r>
          </a:p>
        </p:txBody>
      </p:sp>
      <p:sp>
        <p:nvSpPr>
          <p:cNvPr id="27655" name="Text Box 9"/>
          <p:cNvSpPr txBox="1">
            <a:spLocks noChangeArrowheads="1"/>
          </p:cNvSpPr>
          <p:nvPr/>
        </p:nvSpPr>
        <p:spPr bwMode="auto">
          <a:xfrm>
            <a:off x="457200" y="5486400"/>
            <a:ext cx="2895600" cy="457200"/>
          </a:xfrm>
          <a:prstGeom prst="rect">
            <a:avLst/>
          </a:prstGeom>
          <a:noFill/>
          <a:ln w="12700">
            <a:noFill/>
            <a:miter lim="800000"/>
            <a:headEnd type="none" w="sm" len="sm"/>
            <a:tailEnd type="none" w="sm" len="sm"/>
          </a:ln>
        </p:spPr>
        <p:txBody>
          <a:bodyPr lIns="92075" tIns="46038" rIns="92075" bIns="46038"/>
          <a:lstStyle/>
          <a:p>
            <a:pPr marL="190500" indent="-190500"/>
            <a:r>
              <a:rPr lang="en-US" sz="2000">
                <a:latin typeface="Arial" charset="0"/>
              </a:rPr>
              <a:t>texture coordinates</a:t>
            </a:r>
          </a:p>
        </p:txBody>
      </p:sp>
      <p:sp>
        <p:nvSpPr>
          <p:cNvPr id="27656" name="Text Box 10"/>
          <p:cNvSpPr txBox="1">
            <a:spLocks noChangeArrowheads="1"/>
          </p:cNvSpPr>
          <p:nvPr/>
        </p:nvSpPr>
        <p:spPr bwMode="auto">
          <a:xfrm>
            <a:off x="3733800" y="5867400"/>
            <a:ext cx="2438400" cy="457200"/>
          </a:xfrm>
          <a:prstGeom prst="rect">
            <a:avLst/>
          </a:prstGeom>
          <a:noFill/>
          <a:ln w="12700">
            <a:noFill/>
            <a:miter lim="800000"/>
            <a:headEnd type="none" w="sm" len="sm"/>
            <a:tailEnd type="none" w="sm" len="sm"/>
          </a:ln>
        </p:spPr>
        <p:txBody>
          <a:bodyPr lIns="92075" tIns="46038" rIns="92075" bIns="46038"/>
          <a:lstStyle/>
          <a:p>
            <a:pPr marL="190500" indent="-190500"/>
            <a:r>
              <a:rPr lang="en-US" sz="2000">
                <a:latin typeface="Arial" charset="0"/>
              </a:rPr>
              <a:t>world coordinates</a:t>
            </a:r>
          </a:p>
        </p:txBody>
      </p:sp>
      <p:sp>
        <p:nvSpPr>
          <p:cNvPr id="27657" name="Text Box 11"/>
          <p:cNvSpPr txBox="1">
            <a:spLocks noChangeArrowheads="1"/>
          </p:cNvSpPr>
          <p:nvPr/>
        </p:nvSpPr>
        <p:spPr bwMode="auto">
          <a:xfrm>
            <a:off x="6627813" y="5715000"/>
            <a:ext cx="2514600" cy="457200"/>
          </a:xfrm>
          <a:prstGeom prst="rect">
            <a:avLst/>
          </a:prstGeom>
          <a:noFill/>
          <a:ln w="12700">
            <a:noFill/>
            <a:miter lim="800000"/>
            <a:headEnd type="none" w="sm" len="sm"/>
            <a:tailEnd type="none" w="sm" len="sm"/>
          </a:ln>
        </p:spPr>
        <p:txBody>
          <a:bodyPr lIns="92075" tIns="46038" rIns="92075" bIns="46038"/>
          <a:lstStyle/>
          <a:p>
            <a:pPr marL="190500" indent="-190500"/>
            <a:r>
              <a:rPr lang="en-US" sz="2000">
                <a:latin typeface="Arial" charset="0"/>
              </a:rPr>
              <a:t>window coordinates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p:txBody>
          <a:bodyPr/>
          <a:lstStyle/>
          <a:p>
            <a:r>
              <a:rPr lang="en-US" smtClean="0"/>
              <a:t>Mapping Functions</a:t>
            </a:r>
          </a:p>
        </p:txBody>
      </p:sp>
      <p:sp>
        <p:nvSpPr>
          <p:cNvPr id="28677" name="Rectangle 3"/>
          <p:cNvSpPr>
            <a:spLocks noGrp="1" noChangeArrowheads="1"/>
          </p:cNvSpPr>
          <p:nvPr>
            <p:ph type="body" idx="1"/>
          </p:nvPr>
        </p:nvSpPr>
        <p:spPr/>
        <p:txBody>
          <a:bodyPr/>
          <a:lstStyle/>
          <a:p>
            <a:pPr>
              <a:lnSpc>
                <a:spcPct val="90000"/>
              </a:lnSpc>
            </a:pPr>
            <a:r>
              <a:rPr lang="en-US" dirty="0" smtClean="0"/>
              <a:t>Basic problem is how to find the maps</a:t>
            </a:r>
          </a:p>
          <a:p>
            <a:pPr>
              <a:lnSpc>
                <a:spcPct val="90000"/>
              </a:lnSpc>
            </a:pPr>
            <a:r>
              <a:rPr lang="en-US" dirty="0" smtClean="0"/>
              <a:t>Consider mapping from texture coordinates to a point a surface </a:t>
            </a:r>
          </a:p>
          <a:p>
            <a:pPr>
              <a:lnSpc>
                <a:spcPct val="90000"/>
              </a:lnSpc>
            </a:pPr>
            <a:r>
              <a:rPr lang="en-US" dirty="0" smtClean="0"/>
              <a:t>Appear to need three functions</a:t>
            </a:r>
          </a:p>
          <a:p>
            <a:pPr lvl="1">
              <a:lnSpc>
                <a:spcPct val="90000"/>
              </a:lnSpc>
              <a:buFontTx/>
              <a:buNone/>
            </a:pPr>
            <a:r>
              <a:rPr lang="en-US" dirty="0" smtClean="0">
                <a:latin typeface="Times New Roman" charset="0"/>
              </a:rPr>
              <a:t>x  = x(</a:t>
            </a:r>
            <a:r>
              <a:rPr lang="en-US" dirty="0" err="1" smtClean="0">
                <a:latin typeface="Times New Roman" charset="0"/>
              </a:rPr>
              <a:t>s,t</a:t>
            </a:r>
            <a:r>
              <a:rPr lang="en-US" dirty="0" smtClean="0">
                <a:latin typeface="Times New Roman" charset="0"/>
              </a:rPr>
              <a:t>)</a:t>
            </a:r>
          </a:p>
          <a:p>
            <a:pPr lvl="1">
              <a:lnSpc>
                <a:spcPct val="90000"/>
              </a:lnSpc>
              <a:buFontTx/>
              <a:buNone/>
            </a:pPr>
            <a:r>
              <a:rPr lang="en-US" dirty="0" smtClean="0">
                <a:latin typeface="Times New Roman" charset="0"/>
              </a:rPr>
              <a:t>y = y(</a:t>
            </a:r>
            <a:r>
              <a:rPr lang="en-US" dirty="0" err="1" smtClean="0">
                <a:latin typeface="Times New Roman" charset="0"/>
              </a:rPr>
              <a:t>s,t</a:t>
            </a:r>
            <a:r>
              <a:rPr lang="en-US" dirty="0" smtClean="0">
                <a:latin typeface="Times New Roman" charset="0"/>
              </a:rPr>
              <a:t>)</a:t>
            </a:r>
          </a:p>
          <a:p>
            <a:pPr lvl="1">
              <a:lnSpc>
                <a:spcPct val="90000"/>
              </a:lnSpc>
              <a:buFontTx/>
              <a:buNone/>
            </a:pPr>
            <a:r>
              <a:rPr lang="en-US" dirty="0" smtClean="0">
                <a:latin typeface="Times New Roman" charset="0"/>
              </a:rPr>
              <a:t>z = z(</a:t>
            </a:r>
            <a:r>
              <a:rPr lang="en-US" dirty="0" err="1" smtClean="0">
                <a:latin typeface="Times New Roman" charset="0"/>
              </a:rPr>
              <a:t>s,t</a:t>
            </a:r>
            <a:r>
              <a:rPr lang="en-US" dirty="0" smtClean="0">
                <a:latin typeface="Times New Roman" charset="0"/>
              </a:rPr>
              <a:t>)</a:t>
            </a:r>
          </a:p>
          <a:p>
            <a:pPr>
              <a:lnSpc>
                <a:spcPct val="90000"/>
              </a:lnSpc>
            </a:pPr>
            <a:r>
              <a:rPr lang="en-US" dirty="0" smtClean="0"/>
              <a:t>But we really want</a:t>
            </a:r>
            <a:br>
              <a:rPr lang="en-US" dirty="0" smtClean="0"/>
            </a:br>
            <a:r>
              <a:rPr lang="en-US" dirty="0" smtClean="0"/>
              <a:t>to go the other way</a:t>
            </a:r>
          </a:p>
        </p:txBody>
      </p:sp>
      <p:pic>
        <p:nvPicPr>
          <p:cNvPr id="28678" name="Picture 4" descr="AN07F1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191000" y="3962400"/>
            <a:ext cx="4267200" cy="2097088"/>
          </a:xfrm>
          <a:prstGeom prst="rect">
            <a:avLst/>
          </a:prstGeom>
          <a:noFill/>
          <a:ln w="9525">
            <a:noFill/>
            <a:miter lim="800000"/>
            <a:headEnd/>
            <a:tailEnd/>
          </a:ln>
        </p:spPr>
      </p:pic>
      <p:sp>
        <p:nvSpPr>
          <p:cNvPr id="28679" name="Line 5"/>
          <p:cNvSpPr>
            <a:spLocks noChangeShapeType="1"/>
          </p:cNvSpPr>
          <p:nvPr/>
        </p:nvSpPr>
        <p:spPr bwMode="auto">
          <a:xfrm>
            <a:off x="4419600" y="4114800"/>
            <a:ext cx="2133600" cy="609600"/>
          </a:xfrm>
          <a:prstGeom prst="line">
            <a:avLst/>
          </a:prstGeom>
          <a:noFill/>
          <a:ln w="19050">
            <a:solidFill>
              <a:srgbClr val="FF0000"/>
            </a:solidFill>
            <a:round/>
            <a:headEnd type="none" w="sm" len="sm"/>
            <a:tailEnd type="triangle" w="med" len="med"/>
          </a:ln>
        </p:spPr>
        <p:txBody>
          <a:bodyPr anchor="ctr" anchorCtr="1"/>
          <a:lstStyle/>
          <a:p>
            <a:endParaRPr lang="en-US"/>
          </a:p>
        </p:txBody>
      </p:sp>
      <p:sp>
        <p:nvSpPr>
          <p:cNvPr id="28680" name="Line 7"/>
          <p:cNvSpPr>
            <a:spLocks noChangeShapeType="1"/>
          </p:cNvSpPr>
          <p:nvPr/>
        </p:nvSpPr>
        <p:spPr bwMode="auto">
          <a:xfrm flipV="1">
            <a:off x="3962400" y="3962400"/>
            <a:ext cx="0" cy="914400"/>
          </a:xfrm>
          <a:prstGeom prst="line">
            <a:avLst/>
          </a:prstGeom>
          <a:noFill/>
          <a:ln w="12700">
            <a:solidFill>
              <a:schemeClr val="tx1"/>
            </a:solidFill>
            <a:round/>
            <a:headEnd type="none" w="sm" len="sm"/>
            <a:tailEnd type="triangle" w="sm" len="sm"/>
          </a:ln>
        </p:spPr>
        <p:txBody>
          <a:bodyPr anchor="ctr" anchorCtr="1"/>
          <a:lstStyle/>
          <a:p>
            <a:endParaRPr lang="en-US"/>
          </a:p>
        </p:txBody>
      </p:sp>
      <p:sp>
        <p:nvSpPr>
          <p:cNvPr id="28681" name="Line 8"/>
          <p:cNvSpPr>
            <a:spLocks noChangeShapeType="1"/>
          </p:cNvSpPr>
          <p:nvPr/>
        </p:nvSpPr>
        <p:spPr bwMode="auto">
          <a:xfrm>
            <a:off x="3962400" y="4876800"/>
            <a:ext cx="1066800" cy="0"/>
          </a:xfrm>
          <a:prstGeom prst="line">
            <a:avLst/>
          </a:prstGeom>
          <a:noFill/>
          <a:ln w="12700">
            <a:solidFill>
              <a:schemeClr val="tx1"/>
            </a:solidFill>
            <a:round/>
            <a:headEnd type="none" w="sm" len="sm"/>
            <a:tailEnd type="triangle" w="sm" len="sm"/>
          </a:ln>
        </p:spPr>
        <p:txBody>
          <a:bodyPr anchor="ctr" anchorCtr="1"/>
          <a:lstStyle/>
          <a:p>
            <a:endParaRPr lang="en-US"/>
          </a:p>
        </p:txBody>
      </p:sp>
      <p:sp>
        <p:nvSpPr>
          <p:cNvPr id="28682" name="Text Box 9"/>
          <p:cNvSpPr txBox="1">
            <a:spLocks noChangeArrowheads="1"/>
          </p:cNvSpPr>
          <p:nvPr/>
        </p:nvSpPr>
        <p:spPr bwMode="auto">
          <a:xfrm>
            <a:off x="4268788" y="4765675"/>
            <a:ext cx="303212" cy="457200"/>
          </a:xfrm>
          <a:prstGeom prst="rect">
            <a:avLst/>
          </a:prstGeom>
          <a:noFill/>
          <a:ln w="12700">
            <a:noFill/>
            <a:miter lim="800000"/>
            <a:headEnd type="none" w="sm" len="sm"/>
            <a:tailEnd type="none" w="sm" len="sm"/>
          </a:ln>
        </p:spPr>
        <p:txBody>
          <a:bodyPr wrap="none" anchorCtr="1">
            <a:spAutoFit/>
          </a:bodyPr>
          <a:lstStyle/>
          <a:p>
            <a:r>
              <a:rPr lang="en-US"/>
              <a:t>s</a:t>
            </a:r>
          </a:p>
        </p:txBody>
      </p:sp>
      <p:sp>
        <p:nvSpPr>
          <p:cNvPr id="28683" name="Text Box 10"/>
          <p:cNvSpPr txBox="1">
            <a:spLocks noChangeArrowheads="1"/>
          </p:cNvSpPr>
          <p:nvPr/>
        </p:nvSpPr>
        <p:spPr bwMode="auto">
          <a:xfrm>
            <a:off x="3676650" y="4079875"/>
            <a:ext cx="268288" cy="457200"/>
          </a:xfrm>
          <a:prstGeom prst="rect">
            <a:avLst/>
          </a:prstGeom>
          <a:noFill/>
          <a:ln w="12700">
            <a:noFill/>
            <a:miter lim="800000"/>
            <a:headEnd type="none" w="sm" len="sm"/>
            <a:tailEnd type="none" w="sm" len="sm"/>
          </a:ln>
        </p:spPr>
        <p:txBody>
          <a:bodyPr wrap="none" anchorCtr="1">
            <a:spAutoFit/>
          </a:bodyPr>
          <a:lstStyle/>
          <a:p>
            <a:r>
              <a:rPr lang="en-US"/>
              <a:t>t</a:t>
            </a:r>
          </a:p>
        </p:txBody>
      </p:sp>
      <p:sp>
        <p:nvSpPr>
          <p:cNvPr id="28684" name="Line 11"/>
          <p:cNvSpPr>
            <a:spLocks noChangeShapeType="1"/>
          </p:cNvSpPr>
          <p:nvPr/>
        </p:nvSpPr>
        <p:spPr bwMode="auto">
          <a:xfrm flipH="1">
            <a:off x="6629400" y="3810000"/>
            <a:ext cx="533400" cy="762000"/>
          </a:xfrm>
          <a:prstGeom prst="line">
            <a:avLst/>
          </a:prstGeom>
          <a:noFill/>
          <a:ln w="12700">
            <a:solidFill>
              <a:schemeClr val="tx1"/>
            </a:solidFill>
            <a:round/>
            <a:headEnd type="none" w="sm" len="sm"/>
            <a:tailEnd type="triangle" w="sm" len="sm"/>
          </a:ln>
        </p:spPr>
        <p:txBody>
          <a:bodyPr anchor="ctr" anchorCtr="1"/>
          <a:lstStyle/>
          <a:p>
            <a:endParaRPr lang="en-US"/>
          </a:p>
        </p:txBody>
      </p:sp>
      <p:sp>
        <p:nvSpPr>
          <p:cNvPr id="28685" name="Text Box 12"/>
          <p:cNvSpPr txBox="1">
            <a:spLocks noChangeArrowheads="1"/>
          </p:cNvSpPr>
          <p:nvPr/>
        </p:nvSpPr>
        <p:spPr bwMode="auto">
          <a:xfrm>
            <a:off x="6781800" y="3352800"/>
            <a:ext cx="979488" cy="457200"/>
          </a:xfrm>
          <a:prstGeom prst="rect">
            <a:avLst/>
          </a:prstGeom>
          <a:noFill/>
          <a:ln w="12700">
            <a:noFill/>
            <a:miter lim="800000"/>
            <a:headEnd type="none" w="sm" len="sm"/>
            <a:tailEnd type="none" w="sm" len="sm"/>
          </a:ln>
        </p:spPr>
        <p:txBody>
          <a:bodyPr wrap="none" anchorCtr="1">
            <a:spAutoFit/>
          </a:bodyPr>
          <a:lstStyle/>
          <a:p>
            <a:r>
              <a:rPr lang="en-US"/>
              <a:t>(x,y,z)</a:t>
            </a:r>
          </a:p>
        </p:txBody>
      </p:sp>
      <p:sp>
        <p:nvSpPr>
          <p:cNvPr id="28686" name="Oval 13"/>
          <p:cNvSpPr>
            <a:spLocks noChangeArrowheads="1"/>
          </p:cNvSpPr>
          <p:nvPr/>
        </p:nvSpPr>
        <p:spPr bwMode="auto">
          <a:xfrm>
            <a:off x="4343400" y="4114800"/>
            <a:ext cx="76200" cy="76200"/>
          </a:xfrm>
          <a:prstGeom prst="ellipse">
            <a:avLst/>
          </a:prstGeom>
          <a:solidFill>
            <a:schemeClr val="tx1"/>
          </a:solidFill>
          <a:ln w="12700">
            <a:solidFill>
              <a:schemeClr val="tx1"/>
            </a:solidFill>
            <a:round/>
            <a:headEnd type="none" w="sm" len="sm"/>
            <a:tailEnd type="none" w="sm" len="sm"/>
          </a:ln>
        </p:spPr>
        <p:txBody>
          <a:bodyPr wrap="none" anchor="ctr"/>
          <a:lstStyle/>
          <a:p>
            <a:endParaRPr lang="en-US"/>
          </a:p>
        </p:txBody>
      </p:sp>
      <p:sp>
        <p:nvSpPr>
          <p:cNvPr id="28687" name="Oval 14"/>
          <p:cNvSpPr>
            <a:spLocks noChangeArrowheads="1"/>
          </p:cNvSpPr>
          <p:nvPr/>
        </p:nvSpPr>
        <p:spPr bwMode="auto">
          <a:xfrm>
            <a:off x="6553200" y="4648200"/>
            <a:ext cx="76200" cy="76200"/>
          </a:xfrm>
          <a:prstGeom prst="ellipse">
            <a:avLst/>
          </a:prstGeom>
          <a:solidFill>
            <a:schemeClr val="tx1"/>
          </a:solidFill>
          <a:ln w="12700">
            <a:solidFill>
              <a:schemeClr val="tx1"/>
            </a:solidFill>
            <a:round/>
            <a:headEnd type="none" w="sm" len="sm"/>
            <a:tailEnd type="none" w="sm" len="sm"/>
          </a:ln>
        </p:spPr>
        <p:txBody>
          <a:bodyPr wrap="none" anchor="ctr"/>
          <a:lstStyle/>
          <a:p>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r>
              <a:rPr lang="en-US" dirty="0" smtClean="0"/>
              <a:t>Backward Mapping</a:t>
            </a:r>
          </a:p>
        </p:txBody>
      </p:sp>
      <p:sp>
        <p:nvSpPr>
          <p:cNvPr id="29701" name="Rectangle 3"/>
          <p:cNvSpPr>
            <a:spLocks noGrp="1" noChangeArrowheads="1"/>
          </p:cNvSpPr>
          <p:nvPr>
            <p:ph type="body" idx="1"/>
          </p:nvPr>
        </p:nvSpPr>
        <p:spPr/>
        <p:txBody>
          <a:bodyPr>
            <a:normAutofit/>
          </a:bodyPr>
          <a:lstStyle/>
          <a:p>
            <a:pPr marL="590550" indent="-590550"/>
            <a:r>
              <a:rPr lang="en-US" sz="2700" dirty="0" smtClean="0"/>
              <a:t>We really want to go backwards</a:t>
            </a:r>
          </a:p>
          <a:p>
            <a:pPr marL="876300" lvl="1" indent="-495300"/>
            <a:r>
              <a:rPr lang="en-US" dirty="0" smtClean="0"/>
              <a:t>Given a pixel, we want to know to which point on an object it corresponds</a:t>
            </a:r>
          </a:p>
          <a:p>
            <a:pPr marL="876300" lvl="1" indent="-495300"/>
            <a:r>
              <a:rPr lang="en-US" dirty="0" smtClean="0"/>
              <a:t>Given a point on an object, we want to know to which point in the texture it corresponds</a:t>
            </a:r>
          </a:p>
          <a:p>
            <a:pPr marL="590550" indent="-590550"/>
            <a:r>
              <a:rPr lang="en-US" sz="2700" dirty="0" smtClean="0"/>
              <a:t>Need a map of the form </a:t>
            </a:r>
          </a:p>
          <a:p>
            <a:pPr marL="1143000" lvl="2" indent="-381000">
              <a:buFontTx/>
              <a:buNone/>
            </a:pPr>
            <a:r>
              <a:rPr lang="en-US" sz="2400" dirty="0" smtClean="0">
                <a:latin typeface="Times New Roman" charset="0"/>
              </a:rPr>
              <a:t>s = s(</a:t>
            </a:r>
            <a:r>
              <a:rPr lang="en-US" sz="2400" dirty="0" err="1" smtClean="0">
                <a:latin typeface="Times New Roman" charset="0"/>
              </a:rPr>
              <a:t>x,y,z</a:t>
            </a:r>
            <a:r>
              <a:rPr lang="en-US" sz="2400" dirty="0" smtClean="0">
                <a:latin typeface="Times New Roman" charset="0"/>
              </a:rPr>
              <a:t>)</a:t>
            </a:r>
          </a:p>
          <a:p>
            <a:pPr marL="1143000" lvl="2" indent="-381000">
              <a:buFontTx/>
              <a:buNone/>
            </a:pPr>
            <a:r>
              <a:rPr lang="en-US" sz="2400" dirty="0" smtClean="0">
                <a:latin typeface="Times New Roman" charset="0"/>
              </a:rPr>
              <a:t>t = t(</a:t>
            </a:r>
            <a:r>
              <a:rPr lang="en-US" sz="2400" dirty="0" err="1" smtClean="0">
                <a:latin typeface="Times New Roman" charset="0"/>
              </a:rPr>
              <a:t>x,y,z</a:t>
            </a:r>
            <a:r>
              <a:rPr lang="en-US" sz="2400" dirty="0" smtClean="0">
                <a:latin typeface="Times New Roman" charset="0"/>
              </a:rPr>
              <a:t>)</a:t>
            </a:r>
          </a:p>
          <a:p>
            <a:pPr marL="590550" indent="-590550"/>
            <a:r>
              <a:rPr lang="en-US" sz="2700" dirty="0" smtClean="0"/>
              <a:t>Such functions are difficult to find in general</a:t>
            </a:r>
            <a:r>
              <a:rPr lang="en-US" dirty="0" smtClean="0"/>
              <a:t> </a:t>
            </a:r>
          </a:p>
          <a:p>
            <a:pPr marL="1143000" lvl="2" indent="-381000">
              <a:buFontTx/>
              <a:buNone/>
            </a:pPr>
            <a:r>
              <a:rPr lang="en-US" sz="2400" dirty="0" smtClean="0">
                <a:latin typeface="Times New Roman" charset="0"/>
              </a:rPr>
              <a:t>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p:nvPr>
        </p:nvSpPr>
        <p:spPr/>
        <p:txBody>
          <a:bodyPr/>
          <a:lstStyle/>
          <a:p>
            <a:r>
              <a:rPr lang="en-US" smtClean="0"/>
              <a:t>Two-part mapping</a:t>
            </a:r>
          </a:p>
        </p:txBody>
      </p:sp>
      <p:sp>
        <p:nvSpPr>
          <p:cNvPr id="30725" name="Rectangle 3"/>
          <p:cNvSpPr>
            <a:spLocks noGrp="1" noChangeArrowheads="1"/>
          </p:cNvSpPr>
          <p:nvPr>
            <p:ph type="body" idx="1"/>
          </p:nvPr>
        </p:nvSpPr>
        <p:spPr/>
        <p:txBody>
          <a:bodyPr/>
          <a:lstStyle/>
          <a:p>
            <a:r>
              <a:rPr lang="en-US" smtClean="0"/>
              <a:t>One solution to the mapping problem is to first map the texture to a simple intermediate surface</a:t>
            </a:r>
          </a:p>
          <a:p>
            <a:r>
              <a:rPr lang="en-US" smtClean="0"/>
              <a:t>Example: map to cylinder</a:t>
            </a:r>
          </a:p>
        </p:txBody>
      </p:sp>
      <p:pic>
        <p:nvPicPr>
          <p:cNvPr id="30726" name="Picture 5" descr="AN07F20"/>
          <p:cNvPicPr>
            <a:picLocks noChangeAspect="1" noChangeArrowheads="1"/>
          </p:cNvPicPr>
          <p:nvPr/>
        </p:nvPicPr>
        <p:blipFill>
          <a:blip r:embed="rId2" cstate="print"/>
          <a:srcRect/>
          <a:stretch>
            <a:fillRect/>
          </a:stretch>
        </p:blipFill>
        <p:spPr bwMode="auto">
          <a:xfrm>
            <a:off x="1981200" y="3810000"/>
            <a:ext cx="3235325" cy="1995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Grp="1" noChangeArrowheads="1"/>
          </p:cNvSpPr>
          <p:nvPr>
            <p:ph type="title"/>
          </p:nvPr>
        </p:nvSpPr>
        <p:spPr/>
        <p:txBody>
          <a:bodyPr/>
          <a:lstStyle/>
          <a:p>
            <a:r>
              <a:rPr lang="en-US" smtClean="0"/>
              <a:t>Cylindrical Mapping</a:t>
            </a:r>
          </a:p>
        </p:txBody>
      </p:sp>
      <p:sp>
        <p:nvSpPr>
          <p:cNvPr id="31749" name="Text Box 5"/>
          <p:cNvSpPr txBox="1">
            <a:spLocks noChangeArrowheads="1"/>
          </p:cNvSpPr>
          <p:nvPr/>
        </p:nvSpPr>
        <p:spPr bwMode="auto">
          <a:xfrm>
            <a:off x="371475" y="1716088"/>
            <a:ext cx="2762250" cy="457200"/>
          </a:xfrm>
          <a:prstGeom prst="rect">
            <a:avLst/>
          </a:prstGeom>
          <a:noFill/>
          <a:ln w="12700">
            <a:noFill/>
            <a:miter lim="800000"/>
            <a:headEnd type="none" w="sm" len="sm"/>
            <a:tailEnd type="none" w="sm" len="sm"/>
          </a:ln>
        </p:spPr>
        <p:txBody>
          <a:bodyPr wrap="none" anchorCtr="1">
            <a:spAutoFit/>
          </a:bodyPr>
          <a:lstStyle/>
          <a:p>
            <a:r>
              <a:rPr lang="en-US">
                <a:latin typeface="Arial" charset="0"/>
              </a:rPr>
              <a:t>parametric cylinder</a:t>
            </a:r>
          </a:p>
        </p:txBody>
      </p:sp>
      <p:sp>
        <p:nvSpPr>
          <p:cNvPr id="31750" name="Text Box 6"/>
          <p:cNvSpPr txBox="1">
            <a:spLocks noChangeArrowheads="1"/>
          </p:cNvSpPr>
          <p:nvPr/>
        </p:nvSpPr>
        <p:spPr bwMode="auto">
          <a:xfrm>
            <a:off x="1905000" y="2286000"/>
            <a:ext cx="1868488" cy="1187450"/>
          </a:xfrm>
          <a:prstGeom prst="rect">
            <a:avLst/>
          </a:prstGeom>
          <a:noFill/>
          <a:ln w="12700">
            <a:noFill/>
            <a:miter lim="800000"/>
            <a:headEnd type="none" w="sm" len="sm"/>
            <a:tailEnd type="none" w="sm" len="sm"/>
          </a:ln>
        </p:spPr>
        <p:txBody>
          <a:bodyPr wrap="none" anchorCtr="1">
            <a:spAutoFit/>
          </a:bodyPr>
          <a:lstStyle/>
          <a:p>
            <a:r>
              <a:rPr lang="en-US"/>
              <a:t>x = r cos 2</a:t>
            </a:r>
            <a:r>
              <a:rPr lang="en-US">
                <a:latin typeface="Symbol" charset="2"/>
              </a:rPr>
              <a:t>p</a:t>
            </a:r>
            <a:r>
              <a:rPr lang="en-US"/>
              <a:t> u</a:t>
            </a:r>
          </a:p>
          <a:p>
            <a:r>
              <a:rPr lang="en-US"/>
              <a:t>y = r sin 2</a:t>
            </a:r>
            <a:r>
              <a:rPr lang="en-US">
                <a:latin typeface="Symbol" charset="2"/>
              </a:rPr>
              <a:t>p</a:t>
            </a:r>
            <a:r>
              <a:rPr lang="en-US"/>
              <a:t>u</a:t>
            </a:r>
          </a:p>
          <a:p>
            <a:r>
              <a:rPr lang="en-US"/>
              <a:t>z = v/h</a:t>
            </a:r>
          </a:p>
        </p:txBody>
      </p:sp>
      <p:sp>
        <p:nvSpPr>
          <p:cNvPr id="31751" name="Text Box 7"/>
          <p:cNvSpPr txBox="1">
            <a:spLocks noChangeArrowheads="1"/>
          </p:cNvSpPr>
          <p:nvPr/>
        </p:nvSpPr>
        <p:spPr bwMode="auto">
          <a:xfrm>
            <a:off x="357188" y="3579813"/>
            <a:ext cx="6102350" cy="822325"/>
          </a:xfrm>
          <a:prstGeom prst="rect">
            <a:avLst/>
          </a:prstGeom>
          <a:noFill/>
          <a:ln w="12700">
            <a:noFill/>
            <a:miter lim="800000"/>
            <a:headEnd type="none" w="sm" len="sm"/>
            <a:tailEnd type="none" w="sm" len="sm"/>
          </a:ln>
        </p:spPr>
        <p:txBody>
          <a:bodyPr wrap="none" anchorCtr="1">
            <a:spAutoFit/>
          </a:bodyPr>
          <a:lstStyle/>
          <a:p>
            <a:r>
              <a:rPr lang="en-US" dirty="0">
                <a:latin typeface="Arial" charset="0"/>
              </a:rPr>
              <a:t>maps rectangle in </a:t>
            </a:r>
            <a:r>
              <a:rPr lang="en-US" dirty="0" err="1">
                <a:latin typeface="Arial" charset="0"/>
              </a:rPr>
              <a:t>u,v</a:t>
            </a:r>
            <a:r>
              <a:rPr lang="en-US" dirty="0">
                <a:latin typeface="Arial" charset="0"/>
              </a:rPr>
              <a:t> space to cylinder</a:t>
            </a:r>
          </a:p>
          <a:p>
            <a:r>
              <a:rPr lang="en-US" dirty="0">
                <a:latin typeface="Arial" charset="0"/>
              </a:rPr>
              <a:t>of radius r and height h in world coordinates</a:t>
            </a:r>
          </a:p>
        </p:txBody>
      </p:sp>
      <p:sp>
        <p:nvSpPr>
          <p:cNvPr id="31752" name="Text Box 8"/>
          <p:cNvSpPr txBox="1">
            <a:spLocks noChangeArrowheads="1"/>
          </p:cNvSpPr>
          <p:nvPr/>
        </p:nvSpPr>
        <p:spPr bwMode="auto">
          <a:xfrm>
            <a:off x="1981200" y="4495800"/>
            <a:ext cx="779463" cy="822325"/>
          </a:xfrm>
          <a:prstGeom prst="rect">
            <a:avLst/>
          </a:prstGeom>
          <a:noFill/>
          <a:ln w="12700">
            <a:noFill/>
            <a:miter lim="800000"/>
            <a:headEnd type="none" w="sm" len="sm"/>
            <a:tailEnd type="none" w="sm" len="sm"/>
          </a:ln>
        </p:spPr>
        <p:txBody>
          <a:bodyPr wrap="none" anchorCtr="1">
            <a:spAutoFit/>
          </a:bodyPr>
          <a:lstStyle/>
          <a:p>
            <a:r>
              <a:rPr lang="en-US"/>
              <a:t>s = u</a:t>
            </a:r>
          </a:p>
          <a:p>
            <a:r>
              <a:rPr lang="en-US"/>
              <a:t>t = v</a:t>
            </a:r>
          </a:p>
        </p:txBody>
      </p:sp>
      <p:sp>
        <p:nvSpPr>
          <p:cNvPr id="31753" name="Text Box 9"/>
          <p:cNvSpPr txBox="1">
            <a:spLocks noChangeArrowheads="1"/>
          </p:cNvSpPr>
          <p:nvPr/>
        </p:nvSpPr>
        <p:spPr bwMode="auto">
          <a:xfrm>
            <a:off x="609600" y="5486400"/>
            <a:ext cx="3538538" cy="457200"/>
          </a:xfrm>
          <a:prstGeom prst="rect">
            <a:avLst/>
          </a:prstGeom>
          <a:noFill/>
          <a:ln w="12700">
            <a:noFill/>
            <a:miter lim="800000"/>
            <a:headEnd type="none" w="sm" len="sm"/>
            <a:tailEnd type="none" w="sm" len="sm"/>
          </a:ln>
        </p:spPr>
        <p:txBody>
          <a:bodyPr wrap="none" anchorCtr="1">
            <a:spAutoFit/>
          </a:bodyPr>
          <a:lstStyle/>
          <a:p>
            <a:r>
              <a:rPr lang="en-US">
                <a:latin typeface="Arial" charset="0"/>
              </a:rPr>
              <a:t>maps from texture space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p:txBody>
          <a:bodyPr/>
          <a:lstStyle/>
          <a:p>
            <a:r>
              <a:rPr lang="en-US" smtClean="0"/>
              <a:t>Spherical Map</a:t>
            </a:r>
          </a:p>
        </p:txBody>
      </p:sp>
      <p:sp>
        <p:nvSpPr>
          <p:cNvPr id="32773" name="Rectangle 3"/>
          <p:cNvSpPr>
            <a:spLocks noGrp="1" noChangeArrowheads="1"/>
          </p:cNvSpPr>
          <p:nvPr>
            <p:ph type="body" idx="1"/>
          </p:nvPr>
        </p:nvSpPr>
        <p:spPr>
          <a:xfrm>
            <a:off x="685800" y="1600200"/>
            <a:ext cx="5562600" cy="609600"/>
          </a:xfrm>
        </p:spPr>
        <p:txBody>
          <a:bodyPr/>
          <a:lstStyle/>
          <a:p>
            <a:pPr>
              <a:buFontTx/>
              <a:buNone/>
            </a:pPr>
            <a:r>
              <a:rPr lang="en-US" sz="2700" smtClean="0"/>
              <a:t>We can use a parametric sphere</a:t>
            </a:r>
          </a:p>
        </p:txBody>
      </p:sp>
      <p:sp>
        <p:nvSpPr>
          <p:cNvPr id="32774" name="Text Box 4"/>
          <p:cNvSpPr txBox="1">
            <a:spLocks noChangeArrowheads="1"/>
          </p:cNvSpPr>
          <p:nvPr/>
        </p:nvSpPr>
        <p:spPr bwMode="auto">
          <a:xfrm>
            <a:off x="1814513" y="2473325"/>
            <a:ext cx="2771775" cy="1187450"/>
          </a:xfrm>
          <a:prstGeom prst="rect">
            <a:avLst/>
          </a:prstGeom>
          <a:noFill/>
          <a:ln w="12700">
            <a:noFill/>
            <a:miter lim="800000"/>
            <a:headEnd type="none" w="sm" len="sm"/>
            <a:tailEnd type="none" w="sm" len="sm"/>
          </a:ln>
        </p:spPr>
        <p:txBody>
          <a:bodyPr wrap="none" anchorCtr="1">
            <a:spAutoFit/>
          </a:bodyPr>
          <a:lstStyle/>
          <a:p>
            <a:r>
              <a:rPr lang="en-US"/>
              <a:t>x = r cos 2</a:t>
            </a:r>
            <a:r>
              <a:rPr lang="en-US">
                <a:latin typeface="Symbol" charset="2"/>
              </a:rPr>
              <a:t>p</a:t>
            </a:r>
            <a:r>
              <a:rPr lang="en-US"/>
              <a:t>u</a:t>
            </a:r>
          </a:p>
          <a:p>
            <a:r>
              <a:rPr lang="en-US"/>
              <a:t>y = r sin 2</a:t>
            </a:r>
            <a:r>
              <a:rPr lang="en-US">
                <a:latin typeface="Symbol" charset="2"/>
              </a:rPr>
              <a:t>p</a:t>
            </a:r>
            <a:r>
              <a:rPr lang="en-US"/>
              <a:t>u cos 2</a:t>
            </a:r>
            <a:r>
              <a:rPr lang="en-US">
                <a:latin typeface="Symbol" charset="2"/>
              </a:rPr>
              <a:t>p</a:t>
            </a:r>
            <a:r>
              <a:rPr lang="en-US"/>
              <a:t>v</a:t>
            </a:r>
          </a:p>
          <a:p>
            <a:r>
              <a:rPr lang="en-US"/>
              <a:t>z = r sin 2</a:t>
            </a:r>
            <a:r>
              <a:rPr lang="en-US">
                <a:latin typeface="Symbol" charset="2"/>
              </a:rPr>
              <a:t>p</a:t>
            </a:r>
            <a:r>
              <a:rPr lang="en-US"/>
              <a:t>u sin 2</a:t>
            </a:r>
            <a:r>
              <a:rPr lang="en-US">
                <a:latin typeface="Symbol" charset="2"/>
              </a:rPr>
              <a:t>p</a:t>
            </a:r>
            <a:r>
              <a:rPr lang="en-US"/>
              <a:t>v</a:t>
            </a:r>
          </a:p>
        </p:txBody>
      </p:sp>
      <p:sp>
        <p:nvSpPr>
          <p:cNvPr id="32775" name="Text Box 5"/>
          <p:cNvSpPr txBox="1">
            <a:spLocks noChangeArrowheads="1"/>
          </p:cNvSpPr>
          <p:nvPr/>
        </p:nvSpPr>
        <p:spPr bwMode="auto">
          <a:xfrm>
            <a:off x="711200" y="3822700"/>
            <a:ext cx="6432550" cy="2147888"/>
          </a:xfrm>
          <a:prstGeom prst="rect">
            <a:avLst/>
          </a:prstGeom>
          <a:noFill/>
          <a:ln w="12700">
            <a:noFill/>
            <a:miter lim="800000"/>
            <a:headEnd type="none" w="sm" len="sm"/>
            <a:tailEnd type="none" w="sm" len="sm"/>
          </a:ln>
        </p:spPr>
        <p:txBody>
          <a:bodyPr wrap="none" anchorCtr="1">
            <a:spAutoFit/>
          </a:bodyPr>
          <a:lstStyle/>
          <a:p>
            <a:r>
              <a:rPr lang="en-US" sz="2700">
                <a:latin typeface="Arial" charset="0"/>
              </a:rPr>
              <a:t>in a similar manner to the cylinder</a:t>
            </a:r>
          </a:p>
          <a:p>
            <a:r>
              <a:rPr lang="en-US" sz="2700">
                <a:latin typeface="Arial" charset="0"/>
              </a:rPr>
              <a:t>but have to decide where to put</a:t>
            </a:r>
          </a:p>
          <a:p>
            <a:r>
              <a:rPr lang="en-US" sz="2700">
                <a:latin typeface="Arial" charset="0"/>
              </a:rPr>
              <a:t>the distortion</a:t>
            </a:r>
          </a:p>
          <a:p>
            <a:endParaRPr lang="en-US" sz="2700">
              <a:latin typeface="Arial" charset="0"/>
            </a:endParaRPr>
          </a:p>
          <a:p>
            <a:r>
              <a:rPr lang="en-US" sz="2700">
                <a:latin typeface="Arial" charset="0"/>
              </a:rPr>
              <a:t>Spheres are used in environmental maps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smtClean="0"/>
              <a:t>Box Mapping</a:t>
            </a:r>
          </a:p>
        </p:txBody>
      </p:sp>
      <p:sp>
        <p:nvSpPr>
          <p:cNvPr id="33797" name="Rectangle 3"/>
          <p:cNvSpPr>
            <a:spLocks noGrp="1" noChangeArrowheads="1"/>
          </p:cNvSpPr>
          <p:nvPr>
            <p:ph type="body" idx="1"/>
          </p:nvPr>
        </p:nvSpPr>
        <p:spPr/>
        <p:txBody>
          <a:bodyPr/>
          <a:lstStyle/>
          <a:p>
            <a:r>
              <a:rPr lang="en-US" smtClean="0"/>
              <a:t>Easy to use with simple orthographic projection</a:t>
            </a:r>
          </a:p>
          <a:p>
            <a:r>
              <a:rPr lang="en-US" smtClean="0"/>
              <a:t>Also used in environment maps</a:t>
            </a:r>
          </a:p>
        </p:txBody>
      </p:sp>
      <p:pic>
        <p:nvPicPr>
          <p:cNvPr id="33798" name="Picture 4" descr="AN07F21"/>
          <p:cNvPicPr>
            <a:picLocks noChangeAspect="1" noChangeArrowheads="1"/>
          </p:cNvPicPr>
          <p:nvPr/>
        </p:nvPicPr>
        <p:blipFill>
          <a:blip r:embed="rId2" cstate="print"/>
          <a:srcRect/>
          <a:stretch>
            <a:fillRect/>
          </a:stretch>
        </p:blipFill>
        <p:spPr bwMode="auto">
          <a:xfrm>
            <a:off x="1676400" y="3352800"/>
            <a:ext cx="5900738" cy="260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r>
              <a:rPr lang="en-US" smtClean="0"/>
              <a:t>Second Mapping</a:t>
            </a:r>
          </a:p>
        </p:txBody>
      </p:sp>
      <p:sp>
        <p:nvSpPr>
          <p:cNvPr id="34821" name="Rectangle 3"/>
          <p:cNvSpPr>
            <a:spLocks noGrp="1" noChangeArrowheads="1"/>
          </p:cNvSpPr>
          <p:nvPr>
            <p:ph type="body" idx="1"/>
          </p:nvPr>
        </p:nvSpPr>
        <p:spPr/>
        <p:txBody>
          <a:bodyPr/>
          <a:lstStyle/>
          <a:p>
            <a:r>
              <a:rPr lang="en-US" sz="2700" smtClean="0"/>
              <a:t>Map from intermediate object to actual object</a:t>
            </a:r>
          </a:p>
          <a:p>
            <a:pPr lvl="1"/>
            <a:r>
              <a:rPr lang="en-US" smtClean="0"/>
              <a:t>Normals from intermediate to actual</a:t>
            </a:r>
          </a:p>
          <a:p>
            <a:pPr lvl="1"/>
            <a:r>
              <a:rPr lang="en-US" smtClean="0"/>
              <a:t>Normals from actual to intermediate</a:t>
            </a:r>
          </a:p>
          <a:p>
            <a:pPr lvl="1"/>
            <a:r>
              <a:rPr lang="en-US" smtClean="0"/>
              <a:t>Vectors from center of intermediate</a:t>
            </a:r>
            <a:r>
              <a:rPr lang="en-US" sz="2200" smtClean="0"/>
              <a:t> </a:t>
            </a:r>
          </a:p>
        </p:txBody>
      </p:sp>
      <p:pic>
        <p:nvPicPr>
          <p:cNvPr id="34822" name="Picture 5" descr="AN07F22"/>
          <p:cNvPicPr>
            <a:picLocks noChangeAspect="1" noChangeArrowheads="1"/>
          </p:cNvPicPr>
          <p:nvPr/>
        </p:nvPicPr>
        <p:blipFill>
          <a:blip r:embed="rId2" cstate="print"/>
          <a:srcRect/>
          <a:stretch>
            <a:fillRect/>
          </a:stretch>
        </p:blipFill>
        <p:spPr bwMode="auto">
          <a:xfrm>
            <a:off x="838200" y="4038600"/>
            <a:ext cx="7524750" cy="2206625"/>
          </a:xfrm>
          <a:prstGeom prst="rect">
            <a:avLst/>
          </a:prstGeom>
          <a:noFill/>
          <a:ln w="9525">
            <a:noFill/>
            <a:miter lim="800000"/>
            <a:headEnd/>
            <a:tailEnd/>
          </a:ln>
        </p:spPr>
      </p:pic>
      <p:sp>
        <p:nvSpPr>
          <p:cNvPr id="34823" name="Line 6"/>
          <p:cNvSpPr>
            <a:spLocks noChangeShapeType="1"/>
          </p:cNvSpPr>
          <p:nvPr/>
        </p:nvSpPr>
        <p:spPr bwMode="auto">
          <a:xfrm flipH="1">
            <a:off x="2895600" y="4038600"/>
            <a:ext cx="609600" cy="381000"/>
          </a:xfrm>
          <a:prstGeom prst="line">
            <a:avLst/>
          </a:prstGeom>
          <a:noFill/>
          <a:ln w="12700">
            <a:solidFill>
              <a:srgbClr val="FF0000"/>
            </a:solidFill>
            <a:round/>
            <a:headEnd type="none" w="sm" len="sm"/>
            <a:tailEnd type="triangle" w="sm" len="sm"/>
          </a:ln>
        </p:spPr>
        <p:txBody>
          <a:bodyPr anchor="ctr" anchorCtr="1"/>
          <a:lstStyle/>
          <a:p>
            <a:endParaRPr lang="en-US"/>
          </a:p>
        </p:txBody>
      </p:sp>
      <p:sp>
        <p:nvSpPr>
          <p:cNvPr id="34824" name="Text Box 7"/>
          <p:cNvSpPr txBox="1">
            <a:spLocks noChangeArrowheads="1"/>
          </p:cNvSpPr>
          <p:nvPr/>
        </p:nvSpPr>
        <p:spPr bwMode="auto">
          <a:xfrm>
            <a:off x="2867025" y="3668713"/>
            <a:ext cx="1581150" cy="396875"/>
          </a:xfrm>
          <a:prstGeom prst="rect">
            <a:avLst/>
          </a:prstGeom>
          <a:noFill/>
          <a:ln w="12700">
            <a:noFill/>
            <a:miter lim="800000"/>
            <a:headEnd type="none" w="sm" len="sm"/>
            <a:tailEnd type="none" w="sm" len="sm"/>
          </a:ln>
        </p:spPr>
        <p:txBody>
          <a:bodyPr wrap="none" anchorCtr="1">
            <a:spAutoFit/>
          </a:bodyPr>
          <a:lstStyle/>
          <a:p>
            <a:r>
              <a:rPr lang="en-US" sz="2000">
                <a:latin typeface="Arial" charset="0"/>
              </a:rPr>
              <a:t>intermediate</a:t>
            </a:r>
          </a:p>
        </p:txBody>
      </p:sp>
      <p:sp>
        <p:nvSpPr>
          <p:cNvPr id="34825" name="Line 8"/>
          <p:cNvSpPr>
            <a:spLocks noChangeShapeType="1"/>
          </p:cNvSpPr>
          <p:nvPr/>
        </p:nvSpPr>
        <p:spPr bwMode="auto">
          <a:xfrm>
            <a:off x="914400" y="3962400"/>
            <a:ext cx="609600" cy="685800"/>
          </a:xfrm>
          <a:prstGeom prst="line">
            <a:avLst/>
          </a:prstGeom>
          <a:noFill/>
          <a:ln w="12700">
            <a:solidFill>
              <a:srgbClr val="FF0000"/>
            </a:solidFill>
            <a:round/>
            <a:headEnd type="none" w="sm" len="sm"/>
            <a:tailEnd type="triangle" w="sm" len="sm"/>
          </a:ln>
        </p:spPr>
        <p:txBody>
          <a:bodyPr anchor="ctr" anchorCtr="1"/>
          <a:lstStyle/>
          <a:p>
            <a:endParaRPr lang="en-US"/>
          </a:p>
        </p:txBody>
      </p:sp>
      <p:sp>
        <p:nvSpPr>
          <p:cNvPr id="34826" name="Text Box 9"/>
          <p:cNvSpPr txBox="1">
            <a:spLocks noChangeArrowheads="1"/>
          </p:cNvSpPr>
          <p:nvPr/>
        </p:nvSpPr>
        <p:spPr bwMode="auto">
          <a:xfrm>
            <a:off x="381000" y="3581400"/>
            <a:ext cx="862013" cy="396875"/>
          </a:xfrm>
          <a:prstGeom prst="rect">
            <a:avLst/>
          </a:prstGeom>
          <a:noFill/>
          <a:ln w="12700">
            <a:noFill/>
            <a:miter lim="800000"/>
            <a:headEnd type="none" w="sm" len="sm"/>
            <a:tailEnd type="none" w="sm" len="sm"/>
          </a:ln>
        </p:spPr>
        <p:txBody>
          <a:bodyPr wrap="none" anchorCtr="1">
            <a:spAutoFit/>
          </a:bodyPr>
          <a:lstStyle/>
          <a:p>
            <a:r>
              <a:rPr lang="en-US" sz="2000">
                <a:latin typeface="Arial" charset="0"/>
              </a:rPr>
              <a:t>actual</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ChangeArrowheads="1"/>
          </p:cNvSpPr>
          <p:nvPr>
            <p:ph type="sldNum" sz="quarter" idx="10"/>
          </p:nvPr>
        </p:nvSpPr>
        <p:spPr>
          <a:ln/>
        </p:spPr>
        <p:txBody>
          <a:bodyPr/>
          <a:lstStyle/>
          <a:p>
            <a:fld id="{244CDBCF-780F-4CD8-9916-C5806022DD0C}" type="slidenum">
              <a:rPr lang="en-US"/>
              <a:pPr/>
              <a:t>4</a:t>
            </a:fld>
            <a:endParaRPr lang="en-US"/>
          </a:p>
        </p:txBody>
      </p:sp>
      <p:sp>
        <p:nvSpPr>
          <p:cNvPr id="513026" name="Footer Placeholder 3"/>
          <p:cNvSpPr txBox="1">
            <a:spLocks noGrp="1"/>
          </p:cNvSpPr>
          <p:nvPr/>
        </p:nvSpPr>
        <p:spPr bwMode="auto">
          <a:xfrm>
            <a:off x="179388" y="6511925"/>
            <a:ext cx="3671887" cy="301625"/>
          </a:xfrm>
          <a:prstGeom prst="rect">
            <a:avLst/>
          </a:prstGeom>
          <a:noFill/>
          <a:ln w="9525">
            <a:noFill/>
            <a:miter lim="800000"/>
            <a:headEnd/>
            <a:tailEnd/>
          </a:ln>
        </p:spPr>
        <p:txBody>
          <a:bodyPr anchor="ctr"/>
          <a:lstStyle/>
          <a:p>
            <a:pPr>
              <a:spcBef>
                <a:spcPct val="0"/>
              </a:spcBef>
            </a:pPr>
            <a:r>
              <a:rPr lang="de-AT" sz="1200">
                <a:solidFill>
                  <a:srgbClr val="5F5F5F"/>
                </a:solidFill>
              </a:rPr>
              <a:t>Eduard Gröller, Stefan Jeschke</a:t>
            </a:r>
          </a:p>
        </p:txBody>
      </p:sp>
      <p:sp>
        <p:nvSpPr>
          <p:cNvPr id="513027" name="Slide Number Placeholder 4"/>
          <p:cNvSpPr txBox="1">
            <a:spLocks noGrp="1"/>
          </p:cNvSpPr>
          <p:nvPr/>
        </p:nvSpPr>
        <p:spPr bwMode="auto">
          <a:xfrm>
            <a:off x="4030663" y="6507163"/>
            <a:ext cx="1079500" cy="306387"/>
          </a:xfrm>
          <a:prstGeom prst="rect">
            <a:avLst/>
          </a:prstGeom>
          <a:noFill/>
          <a:ln w="9525">
            <a:noFill/>
            <a:miter lim="800000"/>
            <a:headEnd/>
            <a:tailEnd/>
          </a:ln>
        </p:spPr>
        <p:txBody>
          <a:bodyPr anchor="ctr"/>
          <a:lstStyle/>
          <a:p>
            <a:pPr algn="ctr">
              <a:spcBef>
                <a:spcPct val="0"/>
              </a:spcBef>
            </a:pPr>
            <a:fld id="{CC7B4812-69DA-4A34-98B9-5838DAC01E81}" type="slidenum">
              <a:rPr lang="de-AT" sz="1200" b="1">
                <a:solidFill>
                  <a:srgbClr val="5F5F5F"/>
                </a:solidFill>
              </a:rPr>
              <a:pPr algn="ctr">
                <a:spcBef>
                  <a:spcPct val="0"/>
                </a:spcBef>
              </a:pPr>
              <a:t>4</a:t>
            </a:fld>
            <a:endParaRPr lang="de-AT" sz="1200" b="1">
              <a:solidFill>
                <a:srgbClr val="5F5F5F"/>
              </a:solidFill>
            </a:endParaRPr>
          </a:p>
        </p:txBody>
      </p:sp>
      <p:sp>
        <p:nvSpPr>
          <p:cNvPr id="513028" name="Rectangle 2"/>
          <p:cNvSpPr>
            <a:spLocks noGrp="1" noChangeArrowheads="1"/>
          </p:cNvSpPr>
          <p:nvPr>
            <p:ph type="title" idx="4294967295"/>
          </p:nvPr>
        </p:nvSpPr>
        <p:spPr/>
        <p:txBody>
          <a:bodyPr/>
          <a:lstStyle/>
          <a:p>
            <a:pPr eaLnBrk="1" hangingPunct="1"/>
            <a:r>
              <a:rPr lang="en-US" smtClean="0"/>
              <a:t>Why Texturing?</a:t>
            </a:r>
          </a:p>
        </p:txBody>
      </p:sp>
      <p:sp>
        <p:nvSpPr>
          <p:cNvPr id="513029" name="Rectangle 3"/>
          <p:cNvSpPr>
            <a:spLocks noGrp="1" noChangeArrowheads="1"/>
          </p:cNvSpPr>
          <p:nvPr>
            <p:ph type="body" idx="4294967295"/>
          </p:nvPr>
        </p:nvSpPr>
        <p:spPr/>
        <p:txBody>
          <a:bodyPr/>
          <a:lstStyle/>
          <a:p>
            <a:pPr marL="360363" indent="-360363" eaLnBrk="1" hangingPunct="1"/>
            <a:r>
              <a:rPr lang="en-US" smtClean="0"/>
              <a:t>Idea: enhance visual appearance of plain surfaces by applying fine structured details</a:t>
            </a:r>
          </a:p>
          <a:p>
            <a:pPr marL="360363" indent="-360363" eaLnBrk="1" hangingPunct="1"/>
            <a:endParaRPr lang="en-US" smtClean="0"/>
          </a:p>
        </p:txBody>
      </p:sp>
      <p:pic>
        <p:nvPicPr>
          <p:cNvPr id="513030" name="Picture 7" descr="4u1"/>
          <p:cNvPicPr>
            <a:picLocks noChangeAspect="1" noChangeArrowheads="1"/>
          </p:cNvPicPr>
          <p:nvPr/>
        </p:nvPicPr>
        <p:blipFill>
          <a:blip r:embed="rId2" cstate="print"/>
          <a:srcRect/>
          <a:stretch>
            <a:fillRect/>
          </a:stretch>
        </p:blipFill>
        <p:spPr bwMode="auto">
          <a:xfrm>
            <a:off x="4140200" y="1971675"/>
            <a:ext cx="4895850" cy="4484688"/>
          </a:xfrm>
          <a:prstGeom prst="rect">
            <a:avLst/>
          </a:prstGeom>
          <a:noFill/>
          <a:ln w="9525">
            <a:noFill/>
            <a:miter lim="800000"/>
            <a:headEnd/>
            <a:tailEnd/>
          </a:ln>
        </p:spPr>
      </p:pic>
      <p:pic>
        <p:nvPicPr>
          <p:cNvPr id="513033" name="Picture 9"/>
          <p:cNvPicPr>
            <a:picLocks noChangeAspect="1" noChangeArrowheads="1"/>
          </p:cNvPicPr>
          <p:nvPr/>
        </p:nvPicPr>
        <p:blipFill>
          <a:blip r:embed="rId3" cstate="print"/>
          <a:srcRect/>
          <a:stretch>
            <a:fillRect/>
          </a:stretch>
        </p:blipFill>
        <p:spPr bwMode="auto">
          <a:xfrm>
            <a:off x="250825" y="1979613"/>
            <a:ext cx="3816350" cy="2241550"/>
          </a:xfrm>
          <a:prstGeom prst="rect">
            <a:avLst/>
          </a:prstGeom>
          <a:noFill/>
        </p:spPr>
      </p:pic>
      <p:pic>
        <p:nvPicPr>
          <p:cNvPr id="513034" name="Picture 10"/>
          <p:cNvPicPr>
            <a:picLocks noChangeAspect="1" noChangeArrowheads="1"/>
          </p:cNvPicPr>
          <p:nvPr/>
        </p:nvPicPr>
        <p:blipFill>
          <a:blip r:embed="rId4" cstate="print"/>
          <a:srcRect/>
          <a:stretch>
            <a:fillRect/>
          </a:stretch>
        </p:blipFill>
        <p:spPr bwMode="auto">
          <a:xfrm>
            <a:off x="250825" y="4221163"/>
            <a:ext cx="3816350" cy="224155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r>
              <a:rPr lang="en-US" smtClean="0"/>
              <a:t>Aliasing</a:t>
            </a:r>
          </a:p>
        </p:txBody>
      </p:sp>
      <p:sp>
        <p:nvSpPr>
          <p:cNvPr id="35845" name="Rectangle 3"/>
          <p:cNvSpPr>
            <a:spLocks noGrp="1" noChangeArrowheads="1"/>
          </p:cNvSpPr>
          <p:nvPr>
            <p:ph type="body" idx="1"/>
          </p:nvPr>
        </p:nvSpPr>
        <p:spPr/>
        <p:txBody>
          <a:bodyPr/>
          <a:lstStyle/>
          <a:p>
            <a:r>
              <a:rPr lang="en-US" smtClean="0"/>
              <a:t>Point sampling of the texture can lead to aliasing errors</a:t>
            </a:r>
          </a:p>
        </p:txBody>
      </p:sp>
      <p:pic>
        <p:nvPicPr>
          <p:cNvPr id="35846" name="Picture 5" descr="AN07F18"/>
          <p:cNvPicPr>
            <a:picLocks noChangeAspect="1" noChangeArrowheads="1"/>
          </p:cNvPicPr>
          <p:nvPr/>
        </p:nvPicPr>
        <p:blipFill>
          <a:blip r:embed="rId2" cstate="print"/>
          <a:srcRect/>
          <a:stretch>
            <a:fillRect/>
          </a:stretch>
        </p:blipFill>
        <p:spPr bwMode="auto">
          <a:xfrm>
            <a:off x="1524000" y="3124200"/>
            <a:ext cx="5570538" cy="2746375"/>
          </a:xfrm>
          <a:prstGeom prst="rect">
            <a:avLst/>
          </a:prstGeom>
          <a:noFill/>
          <a:ln w="9525">
            <a:noFill/>
            <a:miter lim="800000"/>
            <a:headEnd/>
            <a:tailEnd/>
          </a:ln>
        </p:spPr>
      </p:pic>
      <p:sp>
        <p:nvSpPr>
          <p:cNvPr id="35847" name="Text Box 6"/>
          <p:cNvSpPr txBox="1">
            <a:spLocks noChangeArrowheads="1"/>
          </p:cNvSpPr>
          <p:nvPr/>
        </p:nvSpPr>
        <p:spPr bwMode="auto">
          <a:xfrm>
            <a:off x="5486400" y="2743200"/>
            <a:ext cx="2963863" cy="822325"/>
          </a:xfrm>
          <a:prstGeom prst="rect">
            <a:avLst/>
          </a:prstGeom>
          <a:noFill/>
          <a:ln w="12700">
            <a:noFill/>
            <a:miter lim="800000"/>
            <a:headEnd type="none" w="sm" len="sm"/>
            <a:tailEnd type="none" w="sm" len="sm"/>
          </a:ln>
        </p:spPr>
        <p:txBody>
          <a:bodyPr wrap="none" anchorCtr="1">
            <a:spAutoFit/>
          </a:bodyPr>
          <a:lstStyle/>
          <a:p>
            <a:r>
              <a:rPr lang="en-US">
                <a:latin typeface="Arial" charset="0"/>
              </a:rPr>
              <a:t>point samples in u,v </a:t>
            </a:r>
          </a:p>
          <a:p>
            <a:r>
              <a:rPr lang="en-US">
                <a:latin typeface="Arial" charset="0"/>
              </a:rPr>
              <a:t>(or x,y,z) space</a:t>
            </a:r>
          </a:p>
        </p:txBody>
      </p:sp>
      <p:sp>
        <p:nvSpPr>
          <p:cNvPr id="35848" name="Text Box 7"/>
          <p:cNvSpPr txBox="1">
            <a:spLocks noChangeArrowheads="1"/>
          </p:cNvSpPr>
          <p:nvPr/>
        </p:nvSpPr>
        <p:spPr bwMode="auto">
          <a:xfrm>
            <a:off x="701675" y="5867400"/>
            <a:ext cx="4303713" cy="457200"/>
          </a:xfrm>
          <a:prstGeom prst="rect">
            <a:avLst/>
          </a:prstGeom>
          <a:noFill/>
          <a:ln w="12700">
            <a:noFill/>
            <a:miter lim="800000"/>
            <a:headEnd type="none" w="sm" len="sm"/>
            <a:tailEnd type="none" w="sm" len="sm"/>
          </a:ln>
        </p:spPr>
        <p:txBody>
          <a:bodyPr wrap="none" anchorCtr="1">
            <a:spAutoFit/>
          </a:bodyPr>
          <a:lstStyle/>
          <a:p>
            <a:r>
              <a:rPr lang="en-US">
                <a:latin typeface="Arial" charset="0"/>
              </a:rPr>
              <a:t>point samples in texture space</a:t>
            </a:r>
          </a:p>
        </p:txBody>
      </p:sp>
      <p:sp>
        <p:nvSpPr>
          <p:cNvPr id="35849" name="Line 8"/>
          <p:cNvSpPr>
            <a:spLocks noChangeShapeType="1"/>
          </p:cNvSpPr>
          <p:nvPr/>
        </p:nvSpPr>
        <p:spPr bwMode="auto">
          <a:xfrm>
            <a:off x="3048000" y="3352800"/>
            <a:ext cx="152400" cy="1371600"/>
          </a:xfrm>
          <a:prstGeom prst="line">
            <a:avLst/>
          </a:prstGeom>
          <a:noFill/>
          <a:ln w="12700">
            <a:solidFill>
              <a:srgbClr val="FF0000"/>
            </a:solidFill>
            <a:round/>
            <a:headEnd type="none" w="sm" len="sm"/>
            <a:tailEnd type="triangle" w="sm" len="sm"/>
          </a:ln>
        </p:spPr>
        <p:txBody>
          <a:bodyPr anchor="ctr" anchorCtr="1"/>
          <a:lstStyle/>
          <a:p>
            <a:endParaRPr lang="en-US"/>
          </a:p>
        </p:txBody>
      </p:sp>
      <p:sp>
        <p:nvSpPr>
          <p:cNvPr id="35850" name="Line 9"/>
          <p:cNvSpPr>
            <a:spLocks noChangeShapeType="1"/>
          </p:cNvSpPr>
          <p:nvPr/>
        </p:nvSpPr>
        <p:spPr bwMode="auto">
          <a:xfrm flipH="1">
            <a:off x="2590800" y="3352800"/>
            <a:ext cx="381000" cy="1371600"/>
          </a:xfrm>
          <a:prstGeom prst="line">
            <a:avLst/>
          </a:prstGeom>
          <a:noFill/>
          <a:ln w="12700">
            <a:solidFill>
              <a:srgbClr val="FF0000"/>
            </a:solidFill>
            <a:round/>
            <a:headEnd type="none" w="sm" len="sm"/>
            <a:tailEnd type="triangle" w="sm" len="sm"/>
          </a:ln>
        </p:spPr>
        <p:txBody>
          <a:bodyPr anchor="ctr" anchorCtr="1"/>
          <a:lstStyle/>
          <a:p>
            <a:endParaRPr lang="en-US"/>
          </a:p>
        </p:txBody>
      </p:sp>
      <p:sp>
        <p:nvSpPr>
          <p:cNvPr id="35851" name="Line 10"/>
          <p:cNvSpPr>
            <a:spLocks noChangeShapeType="1"/>
          </p:cNvSpPr>
          <p:nvPr/>
        </p:nvSpPr>
        <p:spPr bwMode="auto">
          <a:xfrm flipH="1">
            <a:off x="1828800" y="3352800"/>
            <a:ext cx="990600" cy="1371600"/>
          </a:xfrm>
          <a:prstGeom prst="line">
            <a:avLst/>
          </a:prstGeom>
          <a:noFill/>
          <a:ln w="12700">
            <a:solidFill>
              <a:srgbClr val="FF0000"/>
            </a:solidFill>
            <a:round/>
            <a:headEnd type="none" w="sm" len="sm"/>
            <a:tailEnd type="triangle" w="sm" len="sm"/>
          </a:ln>
        </p:spPr>
        <p:txBody>
          <a:bodyPr anchor="ctr" anchorCtr="1"/>
          <a:lstStyle/>
          <a:p>
            <a:endParaRPr lang="en-US"/>
          </a:p>
        </p:txBody>
      </p:sp>
      <p:sp>
        <p:nvSpPr>
          <p:cNvPr id="35852" name="Text Box 11"/>
          <p:cNvSpPr txBox="1">
            <a:spLocks noChangeArrowheads="1"/>
          </p:cNvSpPr>
          <p:nvPr/>
        </p:nvSpPr>
        <p:spPr bwMode="auto">
          <a:xfrm>
            <a:off x="1828800" y="2819400"/>
            <a:ext cx="2455863" cy="457200"/>
          </a:xfrm>
          <a:prstGeom prst="rect">
            <a:avLst/>
          </a:prstGeom>
          <a:noFill/>
          <a:ln w="12700">
            <a:noFill/>
            <a:miter lim="800000"/>
            <a:headEnd type="none" w="sm" len="sm"/>
            <a:tailEnd type="none" w="sm" len="sm"/>
          </a:ln>
        </p:spPr>
        <p:txBody>
          <a:bodyPr wrap="none" anchorCtr="1">
            <a:spAutoFit/>
          </a:bodyPr>
          <a:lstStyle/>
          <a:p>
            <a:r>
              <a:rPr lang="en-US">
                <a:latin typeface="Arial" charset="0"/>
              </a:rPr>
              <a:t>miss blue stripes</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lstStyle/>
          <a:p>
            <a:r>
              <a:rPr lang="en-US" smtClean="0"/>
              <a:t>Area Averaging</a:t>
            </a:r>
          </a:p>
        </p:txBody>
      </p:sp>
      <p:sp>
        <p:nvSpPr>
          <p:cNvPr id="36869" name="Rectangle 3"/>
          <p:cNvSpPr>
            <a:spLocks noGrp="1" noChangeArrowheads="1"/>
          </p:cNvSpPr>
          <p:nvPr>
            <p:ph type="body" idx="1"/>
          </p:nvPr>
        </p:nvSpPr>
        <p:spPr>
          <a:xfrm>
            <a:off x="685800" y="1600200"/>
            <a:ext cx="7924800" cy="4724400"/>
          </a:xfrm>
        </p:spPr>
        <p:txBody>
          <a:bodyPr/>
          <a:lstStyle/>
          <a:p>
            <a:pPr>
              <a:buFontTx/>
              <a:buNone/>
            </a:pPr>
            <a:r>
              <a:rPr lang="en-US" sz="2700" smtClean="0"/>
              <a:t>A better but slower option is to use </a:t>
            </a:r>
            <a:r>
              <a:rPr lang="en-US" sz="2700" i="1" smtClean="0"/>
              <a:t>area averaging</a:t>
            </a:r>
          </a:p>
        </p:txBody>
      </p:sp>
      <p:pic>
        <p:nvPicPr>
          <p:cNvPr id="36870" name="Picture 5" descr="AN07F17"/>
          <p:cNvPicPr>
            <a:picLocks noChangeAspect="1" noChangeArrowheads="1"/>
          </p:cNvPicPr>
          <p:nvPr/>
        </p:nvPicPr>
        <p:blipFill>
          <a:blip r:embed="rId2" cstate="print"/>
          <a:srcRect/>
          <a:stretch>
            <a:fillRect/>
          </a:stretch>
        </p:blipFill>
        <p:spPr bwMode="auto">
          <a:xfrm>
            <a:off x="838200" y="2133600"/>
            <a:ext cx="7105650" cy="3170238"/>
          </a:xfrm>
          <a:prstGeom prst="rect">
            <a:avLst/>
          </a:prstGeom>
          <a:noFill/>
          <a:ln w="9525">
            <a:noFill/>
            <a:miter lim="800000"/>
            <a:headEnd/>
            <a:tailEnd/>
          </a:ln>
        </p:spPr>
      </p:pic>
      <p:sp>
        <p:nvSpPr>
          <p:cNvPr id="36871" name="Text Box 6"/>
          <p:cNvSpPr txBox="1">
            <a:spLocks noChangeArrowheads="1"/>
          </p:cNvSpPr>
          <p:nvPr/>
        </p:nvSpPr>
        <p:spPr bwMode="auto">
          <a:xfrm>
            <a:off x="685800" y="5562600"/>
            <a:ext cx="5133975" cy="457200"/>
          </a:xfrm>
          <a:prstGeom prst="rect">
            <a:avLst/>
          </a:prstGeom>
          <a:noFill/>
          <a:ln w="12700">
            <a:noFill/>
            <a:miter lim="800000"/>
            <a:headEnd type="none" w="sm" len="sm"/>
            <a:tailEnd type="none" w="sm" len="sm"/>
          </a:ln>
        </p:spPr>
        <p:txBody>
          <a:bodyPr wrap="none" anchorCtr="1">
            <a:spAutoFit/>
          </a:bodyPr>
          <a:lstStyle/>
          <a:p>
            <a:r>
              <a:rPr lang="en-US">
                <a:latin typeface="Arial" charset="0"/>
              </a:rPr>
              <a:t>Note that </a:t>
            </a:r>
            <a:r>
              <a:rPr lang="en-US" i="1">
                <a:latin typeface="Arial" charset="0"/>
              </a:rPr>
              <a:t>preimage</a:t>
            </a:r>
            <a:r>
              <a:rPr lang="en-US">
                <a:latin typeface="Arial" charset="0"/>
              </a:rPr>
              <a:t> of pixel is curved</a:t>
            </a:r>
          </a:p>
        </p:txBody>
      </p:sp>
      <p:sp>
        <p:nvSpPr>
          <p:cNvPr id="36872" name="Line 7"/>
          <p:cNvSpPr>
            <a:spLocks noChangeShapeType="1"/>
          </p:cNvSpPr>
          <p:nvPr/>
        </p:nvSpPr>
        <p:spPr bwMode="auto">
          <a:xfrm flipH="1" flipV="1">
            <a:off x="7162800" y="3352800"/>
            <a:ext cx="304800" cy="1219200"/>
          </a:xfrm>
          <a:prstGeom prst="line">
            <a:avLst/>
          </a:prstGeom>
          <a:noFill/>
          <a:ln w="12700">
            <a:solidFill>
              <a:srgbClr val="FF0000"/>
            </a:solidFill>
            <a:round/>
            <a:headEnd type="none" w="sm" len="sm"/>
            <a:tailEnd type="triangle" w="sm" len="sm"/>
          </a:ln>
        </p:spPr>
        <p:txBody>
          <a:bodyPr anchor="ctr" anchorCtr="1"/>
          <a:lstStyle/>
          <a:p>
            <a:endParaRPr lang="en-US"/>
          </a:p>
        </p:txBody>
      </p:sp>
      <p:sp>
        <p:nvSpPr>
          <p:cNvPr id="36873" name="Text Box 8"/>
          <p:cNvSpPr txBox="1">
            <a:spLocks noChangeArrowheads="1"/>
          </p:cNvSpPr>
          <p:nvPr/>
        </p:nvSpPr>
        <p:spPr bwMode="auto">
          <a:xfrm>
            <a:off x="7162800" y="4572000"/>
            <a:ext cx="812800" cy="457200"/>
          </a:xfrm>
          <a:prstGeom prst="rect">
            <a:avLst/>
          </a:prstGeom>
          <a:noFill/>
          <a:ln w="12700">
            <a:noFill/>
            <a:miter lim="800000"/>
            <a:headEnd type="none" w="sm" len="sm"/>
            <a:tailEnd type="none" w="sm" len="sm"/>
          </a:ln>
        </p:spPr>
        <p:txBody>
          <a:bodyPr wrap="none" anchorCtr="1">
            <a:spAutoFit/>
          </a:bodyPr>
          <a:lstStyle/>
          <a:p>
            <a:r>
              <a:rPr lang="en-US">
                <a:latin typeface="Arial" charset="0"/>
              </a:rPr>
              <a:t>pixel</a:t>
            </a:r>
          </a:p>
        </p:txBody>
      </p:sp>
      <p:sp>
        <p:nvSpPr>
          <p:cNvPr id="36874" name="Text Box 9"/>
          <p:cNvSpPr txBox="1">
            <a:spLocks noChangeArrowheads="1"/>
          </p:cNvSpPr>
          <p:nvPr/>
        </p:nvSpPr>
        <p:spPr bwMode="auto">
          <a:xfrm>
            <a:off x="4706938" y="4724400"/>
            <a:ext cx="1457325" cy="457200"/>
          </a:xfrm>
          <a:prstGeom prst="rect">
            <a:avLst/>
          </a:prstGeom>
          <a:noFill/>
          <a:ln w="12700">
            <a:noFill/>
            <a:miter lim="800000"/>
            <a:headEnd type="none" w="sm" len="sm"/>
            <a:tailEnd type="none" w="sm" len="sm"/>
          </a:ln>
        </p:spPr>
        <p:txBody>
          <a:bodyPr wrap="none" anchorCtr="1">
            <a:spAutoFit/>
          </a:bodyPr>
          <a:lstStyle/>
          <a:p>
            <a:r>
              <a:rPr lang="en-US">
                <a:latin typeface="Arial" charset="0"/>
              </a:rPr>
              <a:t>preimage</a:t>
            </a:r>
          </a:p>
        </p:txBody>
      </p:sp>
      <p:sp>
        <p:nvSpPr>
          <p:cNvPr id="36875" name="Line 10"/>
          <p:cNvSpPr>
            <a:spLocks noChangeShapeType="1"/>
          </p:cNvSpPr>
          <p:nvPr/>
        </p:nvSpPr>
        <p:spPr bwMode="auto">
          <a:xfrm flipH="1" flipV="1">
            <a:off x="4191000" y="3962400"/>
            <a:ext cx="990600" cy="838200"/>
          </a:xfrm>
          <a:prstGeom prst="line">
            <a:avLst/>
          </a:prstGeom>
          <a:noFill/>
          <a:ln w="12700">
            <a:solidFill>
              <a:srgbClr val="FF0000"/>
            </a:solidFill>
            <a:round/>
            <a:headEnd type="none" w="sm" len="sm"/>
            <a:tailEnd type="triangle" w="sm" len="sm"/>
          </a:ln>
        </p:spPr>
        <p:txBody>
          <a:bodyPr anchor="ctr" anchorCtr="1"/>
          <a:lstStyle/>
          <a:p>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 Buffers and Textures</a:t>
            </a:r>
            <a:endParaRPr lang="en-US" dirty="0"/>
          </a:p>
        </p:txBody>
      </p:sp>
      <p:sp>
        <p:nvSpPr>
          <p:cNvPr id="3" name="Content Placeholder 2"/>
          <p:cNvSpPr>
            <a:spLocks noGrp="1"/>
          </p:cNvSpPr>
          <p:nvPr>
            <p:ph idx="1"/>
          </p:nvPr>
        </p:nvSpPr>
        <p:spPr/>
        <p:txBody>
          <a:bodyPr>
            <a:normAutofit/>
          </a:bodyPr>
          <a:lstStyle/>
          <a:p>
            <a:r>
              <a:rPr lang="en-US" dirty="0" err="1" smtClean="0"/>
              <a:t>Framebuffer</a:t>
            </a:r>
            <a:r>
              <a:rPr lang="en-US" dirty="0" smtClean="0"/>
              <a:t> has several components beyond color data</a:t>
            </a:r>
          </a:p>
          <a:p>
            <a:r>
              <a:rPr lang="en-US" dirty="0" smtClean="0"/>
              <a:t>Bitmaps and </a:t>
            </a:r>
            <a:r>
              <a:rPr lang="en-US" dirty="0" err="1" smtClean="0"/>
              <a:t>pixmaps</a:t>
            </a:r>
            <a:endParaRPr lang="en-US" dirty="0" smtClean="0"/>
          </a:p>
          <a:p>
            <a:r>
              <a:rPr lang="en-US" dirty="0" smtClean="0"/>
              <a:t>3 types of mapping operations:</a:t>
            </a:r>
          </a:p>
          <a:p>
            <a:pPr lvl="1"/>
            <a:r>
              <a:rPr lang="en-US" dirty="0" smtClean="0"/>
              <a:t>Texture/environment/bump mapping</a:t>
            </a:r>
          </a:p>
          <a:p>
            <a:pPr lvl="1"/>
            <a:r>
              <a:rPr lang="en-US" dirty="0" smtClean="0"/>
              <a:t>Why use mapping operations?</a:t>
            </a:r>
          </a:p>
          <a:p>
            <a:r>
              <a:rPr lang="en-US" dirty="0" smtClean="0"/>
              <a:t>Mapping: going “the other way”</a:t>
            </a:r>
          </a:p>
          <a:p>
            <a:pPr lvl="1"/>
            <a:r>
              <a:rPr lang="en-US" dirty="0" smtClean="0"/>
              <a:t>Screen pixel -&gt; object point -&gt; texture pixel (</a:t>
            </a:r>
            <a:r>
              <a:rPr lang="en-US" dirty="0" err="1" smtClean="0"/>
              <a:t>texel</a:t>
            </a:r>
            <a:r>
              <a:rPr lang="en-US" dirty="0" smtClean="0"/>
              <a:t>)</a:t>
            </a:r>
          </a:p>
          <a:p>
            <a:pPr lvl="1"/>
            <a:r>
              <a:rPr lang="en-US" dirty="0" smtClean="0"/>
              <a:t>Mapping functions for intermediate objects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dirty="0" smtClean="0"/>
              <a:t>Texture Mapping in OpenGL</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r>
              <a:rPr lang="en-US" smtClean="0"/>
              <a:t>Objectives</a:t>
            </a:r>
          </a:p>
        </p:txBody>
      </p:sp>
      <p:sp>
        <p:nvSpPr>
          <p:cNvPr id="16389" name="Rectangle 3"/>
          <p:cNvSpPr>
            <a:spLocks noGrp="1" noChangeArrowheads="1"/>
          </p:cNvSpPr>
          <p:nvPr>
            <p:ph type="body" idx="1"/>
          </p:nvPr>
        </p:nvSpPr>
        <p:spPr/>
        <p:txBody>
          <a:bodyPr/>
          <a:lstStyle/>
          <a:p>
            <a:pPr lvl="1"/>
            <a:r>
              <a:rPr lang="en-US" dirty="0" smtClean="0"/>
              <a:t>Introduce texture mapping in OpenGL</a:t>
            </a:r>
          </a:p>
          <a:p>
            <a:pPr lvl="1"/>
            <a:r>
              <a:rPr lang="en-US" dirty="0" smtClean="0"/>
              <a:t>Basic procedure and background</a:t>
            </a:r>
          </a:p>
          <a:p>
            <a:pPr lvl="1"/>
            <a:r>
              <a:rPr lang="en-US" dirty="0" smtClean="0"/>
              <a:t>Perspective correction</a:t>
            </a:r>
          </a:p>
          <a:p>
            <a:pPr lvl="1"/>
            <a:r>
              <a:rPr lang="en-US" dirty="0" smtClean="0"/>
              <a:t>Hints and parameters</a:t>
            </a:r>
          </a:p>
          <a:p>
            <a:pPr lvl="1"/>
            <a:r>
              <a:rPr lang="en-US" dirty="0" smtClean="0"/>
              <a:t>Texture objects</a:t>
            </a:r>
          </a:p>
          <a:p>
            <a:pPr lvl="1"/>
            <a:r>
              <a:rPr lang="en-US" dirty="0" smtClean="0"/>
              <a:t>Advanced topics</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r>
              <a:rPr lang="en-US" dirty="0" smtClean="0"/>
              <a:t>Basic Strategy</a:t>
            </a:r>
          </a:p>
        </p:txBody>
      </p:sp>
      <p:sp>
        <p:nvSpPr>
          <p:cNvPr id="17413" name="Rectangle 3"/>
          <p:cNvSpPr>
            <a:spLocks noGrp="1" noChangeArrowheads="1"/>
          </p:cNvSpPr>
          <p:nvPr>
            <p:ph type="body" idx="1"/>
          </p:nvPr>
        </p:nvSpPr>
        <p:spPr/>
        <p:txBody>
          <a:bodyPr/>
          <a:lstStyle/>
          <a:p>
            <a:pPr marL="590550" indent="-590550">
              <a:buFontTx/>
              <a:buNone/>
            </a:pPr>
            <a:r>
              <a:rPr lang="en-US" smtClean="0"/>
              <a:t>Three steps to applying a texture</a:t>
            </a:r>
          </a:p>
          <a:p>
            <a:pPr marL="952500" lvl="1" indent="-495300">
              <a:buFontTx/>
              <a:buAutoNum type="arabicPeriod"/>
            </a:pPr>
            <a:r>
              <a:rPr lang="en-US" smtClean="0"/>
              <a:t>specify the texture</a:t>
            </a:r>
          </a:p>
          <a:p>
            <a:pPr marL="1295400" lvl="2" indent="-381000"/>
            <a:r>
              <a:rPr lang="en-US" sz="2400" smtClean="0"/>
              <a:t>read or generate image</a:t>
            </a:r>
          </a:p>
          <a:p>
            <a:pPr marL="1295400" lvl="2" indent="-381000"/>
            <a:r>
              <a:rPr lang="en-US" sz="2400" smtClean="0"/>
              <a:t>assign to texture</a:t>
            </a:r>
          </a:p>
          <a:p>
            <a:pPr marL="1295400" lvl="2" indent="-381000"/>
            <a:r>
              <a:rPr lang="en-US" sz="2400" smtClean="0"/>
              <a:t>enable texturing</a:t>
            </a:r>
          </a:p>
          <a:p>
            <a:pPr marL="952500" lvl="1" indent="-495300">
              <a:buFontTx/>
              <a:buAutoNum type="arabicPeriod"/>
            </a:pPr>
            <a:r>
              <a:rPr lang="en-US" smtClean="0"/>
              <a:t>assign texture coordinates to vertices</a:t>
            </a:r>
          </a:p>
          <a:p>
            <a:pPr marL="1295400" lvl="2" indent="-381000">
              <a:buClr>
                <a:schemeClr val="tx1"/>
              </a:buClr>
            </a:pPr>
            <a:r>
              <a:rPr lang="en-US" sz="2400" smtClean="0"/>
              <a:t>Proper mapping function is left to application</a:t>
            </a:r>
          </a:p>
          <a:p>
            <a:pPr marL="952500" lvl="1" indent="-495300">
              <a:buFontTx/>
              <a:buAutoNum type="arabicPeriod"/>
            </a:pPr>
            <a:r>
              <a:rPr lang="en-US" smtClean="0"/>
              <a:t>specify texture parameters</a:t>
            </a:r>
          </a:p>
          <a:p>
            <a:pPr marL="1295400" lvl="2" indent="-381000"/>
            <a:r>
              <a:rPr lang="en-US" sz="2400" smtClean="0"/>
              <a:t>wrapping, filtering</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r>
              <a:rPr lang="en-US" smtClean="0"/>
              <a:t>Texture Mapping</a:t>
            </a:r>
          </a:p>
        </p:txBody>
      </p:sp>
      <p:sp>
        <p:nvSpPr>
          <p:cNvPr id="19461" name="Rectangle 3" descr="P2060066"/>
          <p:cNvSpPr>
            <a:spLocks noChangeArrowheads="1"/>
          </p:cNvSpPr>
          <p:nvPr/>
        </p:nvSpPr>
        <p:spPr bwMode="ltGray">
          <a:xfrm>
            <a:off x="1838325" y="4540250"/>
            <a:ext cx="1901825" cy="1550988"/>
          </a:xfrm>
          <a:prstGeom prst="rect">
            <a:avLst/>
          </a:prstGeom>
          <a:blipFill dpi="0" rotWithShape="0">
            <a:blip r:embed="rId3" cstate="print"/>
            <a:srcRect/>
            <a:stretch>
              <a:fillRect/>
            </a:stretch>
          </a:blipFill>
          <a:ln w="12700">
            <a:noFill/>
            <a:miter lim="800000"/>
            <a:headEnd/>
            <a:tailEnd/>
          </a:ln>
        </p:spPr>
        <p:txBody>
          <a:bodyPr wrap="none" anchor="ctr"/>
          <a:lstStyle/>
          <a:p>
            <a:pPr algn="ctr"/>
            <a:endParaRPr lang="en-US"/>
          </a:p>
        </p:txBody>
      </p:sp>
      <p:sp>
        <p:nvSpPr>
          <p:cNvPr id="19462" name="AutoShape 4" descr="P2060066"/>
          <p:cNvSpPr>
            <a:spLocks noChangeArrowheads="1"/>
          </p:cNvSpPr>
          <p:nvPr/>
        </p:nvSpPr>
        <p:spPr bwMode="ltGray">
          <a:xfrm>
            <a:off x="5948363" y="1893888"/>
            <a:ext cx="2471737" cy="1323975"/>
          </a:xfrm>
          <a:prstGeom prst="parallelogram">
            <a:avLst>
              <a:gd name="adj" fmla="val 46673"/>
            </a:avLst>
          </a:prstGeom>
          <a:blipFill dpi="0" rotWithShape="0">
            <a:blip r:embed="rId3" cstate="print"/>
            <a:srcRect/>
            <a:stretch>
              <a:fillRect/>
            </a:stretch>
          </a:blipFill>
          <a:ln w="12700">
            <a:solidFill>
              <a:schemeClr val="tx1"/>
            </a:solidFill>
            <a:miter lim="800000"/>
            <a:headEnd/>
            <a:tailEnd/>
          </a:ln>
        </p:spPr>
        <p:txBody>
          <a:bodyPr wrap="none" anchor="ctr"/>
          <a:lstStyle/>
          <a:p>
            <a:endParaRPr lang="en-US"/>
          </a:p>
        </p:txBody>
      </p:sp>
      <p:grpSp>
        <p:nvGrpSpPr>
          <p:cNvPr id="2" name="Group 5"/>
          <p:cNvGrpSpPr>
            <a:grpSpLocks/>
          </p:cNvGrpSpPr>
          <p:nvPr/>
        </p:nvGrpSpPr>
        <p:grpSpPr bwMode="auto">
          <a:xfrm>
            <a:off x="1258888" y="3795713"/>
            <a:ext cx="2630487" cy="2736850"/>
            <a:chOff x="793" y="2538"/>
            <a:chExt cx="1657" cy="1724"/>
          </a:xfrm>
        </p:grpSpPr>
        <p:sp>
          <p:nvSpPr>
            <p:cNvPr id="19480" name="Line 6"/>
            <p:cNvSpPr>
              <a:spLocks noChangeShapeType="1"/>
            </p:cNvSpPr>
            <p:nvPr/>
          </p:nvSpPr>
          <p:spPr bwMode="auto">
            <a:xfrm flipV="1">
              <a:off x="1148" y="2538"/>
              <a:ext cx="0" cy="1462"/>
            </a:xfrm>
            <a:prstGeom prst="line">
              <a:avLst/>
            </a:prstGeom>
            <a:noFill/>
            <a:ln w="12700">
              <a:solidFill>
                <a:schemeClr val="tx1"/>
              </a:solidFill>
              <a:round/>
              <a:headEnd/>
              <a:tailEnd type="triangle" w="med" len="med"/>
            </a:ln>
          </p:spPr>
          <p:txBody>
            <a:bodyPr wrap="none" anchor="ctr"/>
            <a:lstStyle/>
            <a:p>
              <a:endParaRPr lang="en-US"/>
            </a:p>
          </p:txBody>
        </p:sp>
        <p:sp>
          <p:nvSpPr>
            <p:cNvPr id="19481" name="Line 7"/>
            <p:cNvSpPr>
              <a:spLocks noChangeShapeType="1"/>
            </p:cNvSpPr>
            <p:nvPr/>
          </p:nvSpPr>
          <p:spPr bwMode="auto">
            <a:xfrm>
              <a:off x="1159" y="3995"/>
              <a:ext cx="1291" cy="0"/>
            </a:xfrm>
            <a:prstGeom prst="line">
              <a:avLst/>
            </a:prstGeom>
            <a:noFill/>
            <a:ln w="12700">
              <a:solidFill>
                <a:schemeClr val="tx1"/>
              </a:solidFill>
              <a:round/>
              <a:headEnd/>
              <a:tailEnd type="triangle" w="med" len="med"/>
            </a:ln>
          </p:spPr>
          <p:txBody>
            <a:bodyPr wrap="none" anchor="ctr"/>
            <a:lstStyle/>
            <a:p>
              <a:endParaRPr lang="en-US"/>
            </a:p>
          </p:txBody>
        </p:sp>
        <p:sp>
          <p:nvSpPr>
            <p:cNvPr id="19482" name="Text Box 8"/>
            <p:cNvSpPr txBox="1">
              <a:spLocks noChangeArrowheads="1"/>
            </p:cNvSpPr>
            <p:nvPr/>
          </p:nvSpPr>
          <p:spPr bwMode="auto">
            <a:xfrm>
              <a:off x="1522" y="3974"/>
              <a:ext cx="191" cy="288"/>
            </a:xfrm>
            <a:prstGeom prst="rect">
              <a:avLst/>
            </a:prstGeom>
            <a:noFill/>
            <a:ln w="12700">
              <a:noFill/>
              <a:miter lim="800000"/>
              <a:headEnd/>
              <a:tailEnd/>
            </a:ln>
          </p:spPr>
          <p:txBody>
            <a:bodyPr wrap="none">
              <a:spAutoFit/>
            </a:bodyPr>
            <a:lstStyle/>
            <a:p>
              <a:pPr algn="ctr"/>
              <a:r>
                <a:rPr lang="en-US"/>
                <a:t>s</a:t>
              </a:r>
            </a:p>
          </p:txBody>
        </p:sp>
        <p:sp>
          <p:nvSpPr>
            <p:cNvPr id="19483" name="Text Box 9"/>
            <p:cNvSpPr txBox="1">
              <a:spLocks noChangeArrowheads="1"/>
            </p:cNvSpPr>
            <p:nvPr/>
          </p:nvSpPr>
          <p:spPr bwMode="auto">
            <a:xfrm>
              <a:off x="793" y="3174"/>
              <a:ext cx="169" cy="288"/>
            </a:xfrm>
            <a:prstGeom prst="rect">
              <a:avLst/>
            </a:prstGeom>
            <a:noFill/>
            <a:ln w="12700">
              <a:noFill/>
              <a:miter lim="800000"/>
              <a:headEnd/>
              <a:tailEnd/>
            </a:ln>
          </p:spPr>
          <p:txBody>
            <a:bodyPr wrap="none">
              <a:spAutoFit/>
            </a:bodyPr>
            <a:lstStyle/>
            <a:p>
              <a:pPr algn="ctr"/>
              <a:r>
                <a:rPr lang="en-US"/>
                <a:t>t</a:t>
              </a:r>
            </a:p>
          </p:txBody>
        </p:sp>
      </p:grpSp>
      <p:grpSp>
        <p:nvGrpSpPr>
          <p:cNvPr id="3" name="Group 10"/>
          <p:cNvGrpSpPr>
            <a:grpSpLocks/>
          </p:cNvGrpSpPr>
          <p:nvPr/>
        </p:nvGrpSpPr>
        <p:grpSpPr bwMode="auto">
          <a:xfrm>
            <a:off x="1112838" y="1860550"/>
            <a:ext cx="1876425" cy="2119313"/>
            <a:chOff x="2482" y="1457"/>
            <a:chExt cx="1182" cy="1335"/>
          </a:xfrm>
        </p:grpSpPr>
        <p:sp>
          <p:nvSpPr>
            <p:cNvPr id="19474" name="Line 11"/>
            <p:cNvSpPr>
              <a:spLocks noChangeShapeType="1"/>
            </p:cNvSpPr>
            <p:nvPr/>
          </p:nvSpPr>
          <p:spPr bwMode="auto">
            <a:xfrm flipV="1">
              <a:off x="2913" y="1457"/>
              <a:ext cx="0" cy="921"/>
            </a:xfrm>
            <a:prstGeom prst="line">
              <a:avLst/>
            </a:prstGeom>
            <a:noFill/>
            <a:ln w="12700">
              <a:solidFill>
                <a:schemeClr val="tx1"/>
              </a:solidFill>
              <a:round/>
              <a:headEnd/>
              <a:tailEnd type="triangle" w="med" len="med"/>
            </a:ln>
          </p:spPr>
          <p:txBody>
            <a:bodyPr wrap="none" anchor="ctr"/>
            <a:lstStyle/>
            <a:p>
              <a:endParaRPr lang="en-US"/>
            </a:p>
          </p:txBody>
        </p:sp>
        <p:sp>
          <p:nvSpPr>
            <p:cNvPr id="19475" name="Line 12"/>
            <p:cNvSpPr>
              <a:spLocks noChangeShapeType="1"/>
            </p:cNvSpPr>
            <p:nvPr/>
          </p:nvSpPr>
          <p:spPr bwMode="auto">
            <a:xfrm>
              <a:off x="2908" y="2384"/>
              <a:ext cx="756" cy="0"/>
            </a:xfrm>
            <a:prstGeom prst="line">
              <a:avLst/>
            </a:prstGeom>
            <a:noFill/>
            <a:ln w="12700">
              <a:solidFill>
                <a:schemeClr val="tx1"/>
              </a:solidFill>
              <a:round/>
              <a:headEnd/>
              <a:tailEnd type="triangle" w="med" len="med"/>
            </a:ln>
          </p:spPr>
          <p:txBody>
            <a:bodyPr wrap="none" anchor="ctr"/>
            <a:lstStyle/>
            <a:p>
              <a:endParaRPr lang="en-US"/>
            </a:p>
          </p:txBody>
        </p:sp>
        <p:sp>
          <p:nvSpPr>
            <p:cNvPr id="19476" name="Line 13"/>
            <p:cNvSpPr>
              <a:spLocks noChangeShapeType="1"/>
            </p:cNvSpPr>
            <p:nvPr/>
          </p:nvSpPr>
          <p:spPr bwMode="auto">
            <a:xfrm flipH="1">
              <a:off x="2510" y="2389"/>
              <a:ext cx="403" cy="403"/>
            </a:xfrm>
            <a:prstGeom prst="line">
              <a:avLst/>
            </a:prstGeom>
            <a:noFill/>
            <a:ln w="12700">
              <a:solidFill>
                <a:schemeClr val="tx1"/>
              </a:solidFill>
              <a:round/>
              <a:headEnd/>
              <a:tailEnd type="triangle" w="med" len="med"/>
            </a:ln>
          </p:spPr>
          <p:txBody>
            <a:bodyPr wrap="none" anchor="ctr"/>
            <a:lstStyle/>
            <a:p>
              <a:endParaRPr lang="en-US"/>
            </a:p>
          </p:txBody>
        </p:sp>
        <p:sp>
          <p:nvSpPr>
            <p:cNvPr id="19477" name="Text Box 14"/>
            <p:cNvSpPr txBox="1">
              <a:spLocks noChangeArrowheads="1"/>
            </p:cNvSpPr>
            <p:nvPr/>
          </p:nvSpPr>
          <p:spPr bwMode="auto">
            <a:xfrm>
              <a:off x="3138" y="2324"/>
              <a:ext cx="212" cy="288"/>
            </a:xfrm>
            <a:prstGeom prst="rect">
              <a:avLst/>
            </a:prstGeom>
            <a:noFill/>
            <a:ln w="12700">
              <a:noFill/>
              <a:miter lim="800000"/>
              <a:headEnd/>
              <a:tailEnd/>
            </a:ln>
          </p:spPr>
          <p:txBody>
            <a:bodyPr wrap="none">
              <a:spAutoFit/>
            </a:bodyPr>
            <a:lstStyle/>
            <a:p>
              <a:pPr algn="ctr"/>
              <a:r>
                <a:rPr lang="en-US"/>
                <a:t>x</a:t>
              </a:r>
            </a:p>
          </p:txBody>
        </p:sp>
        <p:sp>
          <p:nvSpPr>
            <p:cNvPr id="19478" name="Text Box 15"/>
            <p:cNvSpPr txBox="1">
              <a:spLocks noChangeArrowheads="1"/>
            </p:cNvSpPr>
            <p:nvPr/>
          </p:nvSpPr>
          <p:spPr bwMode="auto">
            <a:xfrm>
              <a:off x="2631" y="1651"/>
              <a:ext cx="212" cy="288"/>
            </a:xfrm>
            <a:prstGeom prst="rect">
              <a:avLst/>
            </a:prstGeom>
            <a:noFill/>
            <a:ln w="12700">
              <a:noFill/>
              <a:miter lim="800000"/>
              <a:headEnd/>
              <a:tailEnd/>
            </a:ln>
          </p:spPr>
          <p:txBody>
            <a:bodyPr wrap="none">
              <a:spAutoFit/>
            </a:bodyPr>
            <a:lstStyle/>
            <a:p>
              <a:pPr algn="ctr"/>
              <a:r>
                <a:rPr lang="en-US"/>
                <a:t>y</a:t>
              </a:r>
            </a:p>
          </p:txBody>
        </p:sp>
        <p:sp>
          <p:nvSpPr>
            <p:cNvPr id="19479" name="Text Box 16"/>
            <p:cNvSpPr txBox="1">
              <a:spLocks noChangeArrowheads="1"/>
            </p:cNvSpPr>
            <p:nvPr/>
          </p:nvSpPr>
          <p:spPr bwMode="auto">
            <a:xfrm>
              <a:off x="2482" y="2313"/>
              <a:ext cx="201" cy="288"/>
            </a:xfrm>
            <a:prstGeom prst="rect">
              <a:avLst/>
            </a:prstGeom>
            <a:noFill/>
            <a:ln w="12700">
              <a:noFill/>
              <a:miter lim="800000"/>
              <a:headEnd/>
              <a:tailEnd/>
            </a:ln>
          </p:spPr>
          <p:txBody>
            <a:bodyPr wrap="none">
              <a:spAutoFit/>
            </a:bodyPr>
            <a:lstStyle/>
            <a:p>
              <a:pPr algn="ctr"/>
              <a:r>
                <a:rPr lang="en-US"/>
                <a:t>z</a:t>
              </a:r>
            </a:p>
          </p:txBody>
        </p:sp>
      </p:grpSp>
      <p:sp useBgFill="1">
        <p:nvSpPr>
          <p:cNvPr id="19465" name="Oval 17"/>
          <p:cNvSpPr>
            <a:spLocks noChangeArrowheads="1"/>
          </p:cNvSpPr>
          <p:nvPr/>
        </p:nvSpPr>
        <p:spPr bwMode="auto">
          <a:xfrm>
            <a:off x="2278063" y="4724400"/>
            <a:ext cx="87312" cy="87313"/>
          </a:xfrm>
          <a:prstGeom prst="ellipse">
            <a:avLst/>
          </a:prstGeom>
          <a:ln w="12700">
            <a:solidFill>
              <a:schemeClr val="tx1"/>
            </a:solidFill>
            <a:round/>
            <a:headEnd/>
            <a:tailEnd/>
          </a:ln>
        </p:spPr>
        <p:txBody>
          <a:bodyPr wrap="none" anchor="ctr"/>
          <a:lstStyle/>
          <a:p>
            <a:pPr algn="ctr"/>
            <a:endParaRPr lang="en-US"/>
          </a:p>
        </p:txBody>
      </p:sp>
      <p:sp useBgFill="1">
        <p:nvSpPr>
          <p:cNvPr id="19466" name="Oval 18"/>
          <p:cNvSpPr>
            <a:spLocks noChangeArrowheads="1"/>
          </p:cNvSpPr>
          <p:nvPr/>
        </p:nvSpPr>
        <p:spPr bwMode="auto">
          <a:xfrm>
            <a:off x="6880225" y="2065338"/>
            <a:ext cx="87313" cy="87312"/>
          </a:xfrm>
          <a:prstGeom prst="ellipse">
            <a:avLst/>
          </a:prstGeom>
          <a:ln w="12700">
            <a:solidFill>
              <a:schemeClr val="tx1"/>
            </a:solidFill>
            <a:round/>
            <a:headEnd/>
            <a:tailEnd/>
          </a:ln>
        </p:spPr>
        <p:txBody>
          <a:bodyPr wrap="none" anchor="ctr"/>
          <a:lstStyle/>
          <a:p>
            <a:endParaRPr lang="en-US"/>
          </a:p>
        </p:txBody>
      </p:sp>
      <p:cxnSp>
        <p:nvCxnSpPr>
          <p:cNvPr id="19467" name="AutoShape 19"/>
          <p:cNvCxnSpPr>
            <a:cxnSpLocks noChangeShapeType="1"/>
          </p:cNvCxnSpPr>
          <p:nvPr/>
        </p:nvCxnSpPr>
        <p:spPr bwMode="auto">
          <a:xfrm rot="-5400000">
            <a:off x="3263106" y="1127919"/>
            <a:ext cx="2646363" cy="4632325"/>
          </a:xfrm>
          <a:prstGeom prst="curvedConnector3">
            <a:avLst>
              <a:gd name="adj1" fmla="val 23032"/>
            </a:avLst>
          </a:prstGeom>
          <a:noFill/>
          <a:ln w="12700">
            <a:solidFill>
              <a:schemeClr val="tx2"/>
            </a:solidFill>
            <a:round/>
            <a:headEnd/>
            <a:tailEnd type="triangle" w="med" len="med"/>
          </a:ln>
        </p:spPr>
      </p:cxnSp>
      <p:sp>
        <p:nvSpPr>
          <p:cNvPr id="19468" name="AutoShape 20"/>
          <p:cNvSpPr>
            <a:spLocks noChangeArrowheads="1"/>
          </p:cNvSpPr>
          <p:nvPr/>
        </p:nvSpPr>
        <p:spPr bwMode="auto">
          <a:xfrm>
            <a:off x="2001838" y="2192338"/>
            <a:ext cx="1376362" cy="887412"/>
          </a:xfrm>
          <a:prstGeom prst="parallelogram">
            <a:avLst>
              <a:gd name="adj" fmla="val 38775"/>
            </a:avLst>
          </a:prstGeom>
          <a:solidFill>
            <a:schemeClr val="tx1"/>
          </a:solidFill>
          <a:ln w="12700">
            <a:solidFill>
              <a:schemeClr val="tx1"/>
            </a:solidFill>
            <a:miter lim="800000"/>
            <a:headEnd/>
            <a:tailEnd/>
          </a:ln>
        </p:spPr>
        <p:txBody>
          <a:bodyPr wrap="none" anchor="ctr"/>
          <a:lstStyle/>
          <a:p>
            <a:endParaRPr lang="en-US"/>
          </a:p>
        </p:txBody>
      </p:sp>
      <p:sp>
        <p:nvSpPr>
          <p:cNvPr id="19469" name="Text Box 21"/>
          <p:cNvSpPr txBox="1">
            <a:spLocks noChangeArrowheads="1"/>
          </p:cNvSpPr>
          <p:nvPr/>
        </p:nvSpPr>
        <p:spPr bwMode="auto">
          <a:xfrm>
            <a:off x="4041775" y="5083175"/>
            <a:ext cx="927100" cy="457200"/>
          </a:xfrm>
          <a:prstGeom prst="rect">
            <a:avLst/>
          </a:prstGeom>
          <a:noFill/>
          <a:ln w="12700">
            <a:noFill/>
            <a:miter lim="800000"/>
            <a:headEnd/>
            <a:tailEnd/>
          </a:ln>
        </p:spPr>
        <p:txBody>
          <a:bodyPr wrap="none">
            <a:spAutoFit/>
          </a:bodyPr>
          <a:lstStyle/>
          <a:p>
            <a:pPr algn="ctr"/>
            <a:r>
              <a:rPr lang="en-US"/>
              <a:t>image</a:t>
            </a:r>
          </a:p>
        </p:txBody>
      </p:sp>
      <p:sp>
        <p:nvSpPr>
          <p:cNvPr id="19470" name="Text Box 22"/>
          <p:cNvSpPr txBox="1">
            <a:spLocks noChangeArrowheads="1"/>
          </p:cNvSpPr>
          <p:nvPr/>
        </p:nvSpPr>
        <p:spPr bwMode="auto">
          <a:xfrm>
            <a:off x="3189288" y="3429000"/>
            <a:ext cx="1333500" cy="457200"/>
          </a:xfrm>
          <a:prstGeom prst="rect">
            <a:avLst/>
          </a:prstGeom>
          <a:noFill/>
          <a:ln w="12700">
            <a:noFill/>
            <a:miter lim="800000"/>
            <a:headEnd/>
            <a:tailEnd/>
          </a:ln>
        </p:spPr>
        <p:txBody>
          <a:bodyPr wrap="none">
            <a:spAutoFit/>
          </a:bodyPr>
          <a:lstStyle/>
          <a:p>
            <a:pPr algn="ctr"/>
            <a:r>
              <a:rPr lang="en-US"/>
              <a:t>geometry</a:t>
            </a:r>
          </a:p>
        </p:txBody>
      </p:sp>
      <p:sp>
        <p:nvSpPr>
          <p:cNvPr id="19471" name="Text Box 23"/>
          <p:cNvSpPr txBox="1">
            <a:spLocks noChangeArrowheads="1"/>
          </p:cNvSpPr>
          <p:nvPr/>
        </p:nvSpPr>
        <p:spPr bwMode="auto">
          <a:xfrm>
            <a:off x="6324600" y="3395663"/>
            <a:ext cx="1063625" cy="457200"/>
          </a:xfrm>
          <a:prstGeom prst="rect">
            <a:avLst/>
          </a:prstGeom>
          <a:noFill/>
          <a:ln w="12700">
            <a:noFill/>
            <a:miter lim="800000"/>
            <a:headEnd/>
            <a:tailEnd/>
          </a:ln>
        </p:spPr>
        <p:txBody>
          <a:bodyPr wrap="none">
            <a:spAutoFit/>
          </a:bodyPr>
          <a:lstStyle/>
          <a:p>
            <a:pPr algn="ctr"/>
            <a:r>
              <a:rPr lang="en-US"/>
              <a:t>display</a:t>
            </a:r>
          </a:p>
        </p:txBody>
      </p:sp>
      <p:cxnSp>
        <p:nvCxnSpPr>
          <p:cNvPr id="19472" name="AutoShape 24"/>
          <p:cNvCxnSpPr>
            <a:cxnSpLocks noChangeShapeType="1"/>
            <a:stCxn id="19473" idx="6"/>
            <a:endCxn id="19466" idx="2"/>
          </p:cNvCxnSpPr>
          <p:nvPr/>
        </p:nvCxnSpPr>
        <p:spPr bwMode="auto">
          <a:xfrm flipV="1">
            <a:off x="2579688" y="2109788"/>
            <a:ext cx="4300537" cy="314325"/>
          </a:xfrm>
          <a:prstGeom prst="curvedConnector3">
            <a:avLst>
              <a:gd name="adj1" fmla="val 50162"/>
            </a:avLst>
          </a:prstGeom>
          <a:noFill/>
          <a:ln w="12700">
            <a:solidFill>
              <a:schemeClr val="hlink"/>
            </a:solidFill>
            <a:round/>
            <a:headEnd/>
            <a:tailEnd type="triangle" w="med" len="med"/>
          </a:ln>
        </p:spPr>
      </p:cxnSp>
      <p:sp useBgFill="1">
        <p:nvSpPr>
          <p:cNvPr id="19473" name="Oval 25"/>
          <p:cNvSpPr>
            <a:spLocks noChangeArrowheads="1"/>
          </p:cNvSpPr>
          <p:nvPr/>
        </p:nvSpPr>
        <p:spPr bwMode="auto">
          <a:xfrm>
            <a:off x="2492375" y="2379663"/>
            <a:ext cx="87313" cy="87312"/>
          </a:xfrm>
          <a:prstGeom prst="ellipse">
            <a:avLst/>
          </a:prstGeom>
          <a:ln w="12700">
            <a:solidFill>
              <a:schemeClr val="tx1"/>
            </a:solidFill>
            <a:round/>
            <a:headEnd/>
            <a:tailEnd/>
          </a:ln>
        </p:spPr>
        <p:txBody>
          <a:bodyPr wrap="none" anchor="ctr"/>
          <a:lstStyle/>
          <a:p>
            <a:pPr algn="ctr"/>
            <a:endParaRPr lang="en-US"/>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en-US" smtClean="0"/>
              <a:t>Texture Example</a:t>
            </a:r>
          </a:p>
        </p:txBody>
      </p:sp>
      <p:sp>
        <p:nvSpPr>
          <p:cNvPr id="21509" name="Rectangle 3"/>
          <p:cNvSpPr>
            <a:spLocks noGrp="1" noChangeArrowheads="1"/>
          </p:cNvSpPr>
          <p:nvPr>
            <p:ph type="body" idx="1"/>
          </p:nvPr>
        </p:nvSpPr>
        <p:spPr>
          <a:xfrm>
            <a:off x="685800" y="1600200"/>
            <a:ext cx="5003800" cy="4724400"/>
          </a:xfrm>
        </p:spPr>
        <p:txBody>
          <a:bodyPr/>
          <a:lstStyle/>
          <a:p>
            <a:r>
              <a:rPr lang="en-US" smtClean="0"/>
              <a:t>The texture (below) is a 256 x 256 image that has been mapped to a rectangular polygon which is viewed in perspective</a:t>
            </a:r>
          </a:p>
          <a:p>
            <a:endParaRPr lang="en-US" smtClean="0"/>
          </a:p>
        </p:txBody>
      </p:sp>
      <p:pic>
        <p:nvPicPr>
          <p:cNvPr id="21510" name="Picture 4" descr="F:\SIGGRAPH\SIGGRAPH 2000\tex.jpg"/>
          <p:cNvPicPr>
            <a:picLocks noChangeAspect="1" noChangeArrowheads="1"/>
          </p:cNvPicPr>
          <p:nvPr/>
        </p:nvPicPr>
        <p:blipFill>
          <a:blip r:embed="rId3" cstate="print"/>
          <a:srcRect/>
          <a:stretch>
            <a:fillRect/>
          </a:stretch>
        </p:blipFill>
        <p:spPr bwMode="auto">
          <a:xfrm>
            <a:off x="5937250" y="1600200"/>
            <a:ext cx="2432050" cy="46815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normAutofit fontScale="90000"/>
          </a:bodyPr>
          <a:lstStyle/>
          <a:p>
            <a:r>
              <a:rPr lang="en-US" smtClean="0"/>
              <a:t>Texture Mapping and the OpenGL Pipeline</a:t>
            </a:r>
          </a:p>
        </p:txBody>
      </p:sp>
      <p:grpSp>
        <p:nvGrpSpPr>
          <p:cNvPr id="2" name="Group 3"/>
          <p:cNvGrpSpPr>
            <a:grpSpLocks/>
          </p:cNvGrpSpPr>
          <p:nvPr/>
        </p:nvGrpSpPr>
        <p:grpSpPr bwMode="auto">
          <a:xfrm>
            <a:off x="1279525" y="4287838"/>
            <a:ext cx="6645275" cy="1606550"/>
            <a:chOff x="878" y="2312"/>
            <a:chExt cx="4186" cy="1012"/>
          </a:xfrm>
        </p:grpSpPr>
        <p:sp useBgFill="1">
          <p:nvSpPr>
            <p:cNvPr id="23559" name="Rectangle 4"/>
            <p:cNvSpPr>
              <a:spLocks noChangeArrowheads="1"/>
            </p:cNvSpPr>
            <p:nvPr/>
          </p:nvSpPr>
          <p:spPr bwMode="auto">
            <a:xfrm>
              <a:off x="4248" y="2683"/>
              <a:ext cx="816" cy="576"/>
            </a:xfrm>
            <a:prstGeom prst="rect">
              <a:avLst/>
            </a:prstGeom>
            <a:ln w="12700">
              <a:solidFill>
                <a:schemeClr val="tx1"/>
              </a:solidFill>
              <a:miter lim="800000"/>
              <a:headEnd/>
              <a:tailEnd/>
            </a:ln>
          </p:spPr>
          <p:txBody>
            <a:bodyPr wrap="none" anchor="ctr"/>
            <a:lstStyle/>
            <a:p>
              <a:endParaRPr lang="en-US"/>
            </a:p>
          </p:txBody>
        </p:sp>
        <p:sp useBgFill="1">
          <p:nvSpPr>
            <p:cNvPr id="23560" name="Rectangle 5"/>
            <p:cNvSpPr>
              <a:spLocks noChangeArrowheads="1"/>
            </p:cNvSpPr>
            <p:nvPr/>
          </p:nvSpPr>
          <p:spPr bwMode="auto">
            <a:xfrm>
              <a:off x="2059" y="2312"/>
              <a:ext cx="1479" cy="293"/>
            </a:xfrm>
            <a:prstGeom prst="rect">
              <a:avLst/>
            </a:prstGeom>
            <a:ln w="12700">
              <a:solidFill>
                <a:schemeClr val="tx1"/>
              </a:solidFill>
              <a:miter lim="800000"/>
              <a:headEnd/>
              <a:tailEnd/>
            </a:ln>
          </p:spPr>
          <p:txBody>
            <a:bodyPr wrap="none" anchor="ctr"/>
            <a:lstStyle/>
            <a:p>
              <a:endParaRPr lang="en-US"/>
            </a:p>
          </p:txBody>
        </p:sp>
        <p:sp>
          <p:nvSpPr>
            <p:cNvPr id="23561" name="Text Box 6"/>
            <p:cNvSpPr txBox="1">
              <a:spLocks noChangeArrowheads="1"/>
            </p:cNvSpPr>
            <p:nvPr/>
          </p:nvSpPr>
          <p:spPr bwMode="auto">
            <a:xfrm>
              <a:off x="2049" y="2324"/>
              <a:ext cx="1505" cy="288"/>
            </a:xfrm>
            <a:prstGeom prst="rect">
              <a:avLst/>
            </a:prstGeom>
            <a:noFill/>
            <a:ln w="12700">
              <a:noFill/>
              <a:miter lim="800000"/>
              <a:headEnd/>
              <a:tailEnd/>
            </a:ln>
          </p:spPr>
          <p:txBody>
            <a:bodyPr wrap="none">
              <a:spAutoFit/>
            </a:bodyPr>
            <a:lstStyle/>
            <a:p>
              <a:pPr algn="ctr"/>
              <a:r>
                <a:rPr lang="en-US"/>
                <a:t>geometry pipeline</a:t>
              </a:r>
            </a:p>
          </p:txBody>
        </p:sp>
        <p:sp>
          <p:nvSpPr>
            <p:cNvPr id="23562" name="Text Box 7"/>
            <p:cNvSpPr txBox="1">
              <a:spLocks noChangeArrowheads="1"/>
            </p:cNvSpPr>
            <p:nvPr/>
          </p:nvSpPr>
          <p:spPr bwMode="auto">
            <a:xfrm>
              <a:off x="878" y="2329"/>
              <a:ext cx="712" cy="288"/>
            </a:xfrm>
            <a:prstGeom prst="rect">
              <a:avLst/>
            </a:prstGeom>
            <a:noFill/>
            <a:ln w="12700">
              <a:noFill/>
              <a:miter lim="800000"/>
              <a:headEnd/>
              <a:tailEnd/>
            </a:ln>
          </p:spPr>
          <p:txBody>
            <a:bodyPr wrap="none">
              <a:spAutoFit/>
            </a:bodyPr>
            <a:lstStyle/>
            <a:p>
              <a:pPr algn="ctr"/>
              <a:r>
                <a:rPr lang="en-US"/>
                <a:t>vertices</a:t>
              </a:r>
            </a:p>
          </p:txBody>
        </p:sp>
        <p:sp useBgFill="1">
          <p:nvSpPr>
            <p:cNvPr id="23563" name="Rectangle 8"/>
            <p:cNvSpPr>
              <a:spLocks noChangeArrowheads="1"/>
            </p:cNvSpPr>
            <p:nvPr/>
          </p:nvSpPr>
          <p:spPr bwMode="auto">
            <a:xfrm>
              <a:off x="2071" y="3031"/>
              <a:ext cx="1479" cy="293"/>
            </a:xfrm>
            <a:prstGeom prst="rect">
              <a:avLst/>
            </a:prstGeom>
            <a:ln w="12700">
              <a:solidFill>
                <a:schemeClr val="tx1"/>
              </a:solidFill>
              <a:miter lim="800000"/>
              <a:headEnd/>
              <a:tailEnd/>
            </a:ln>
          </p:spPr>
          <p:txBody>
            <a:bodyPr wrap="none" anchor="ctr"/>
            <a:lstStyle/>
            <a:p>
              <a:pPr algn="ctr"/>
              <a:r>
                <a:rPr lang="en-US"/>
                <a:t>pixel pipeline</a:t>
              </a:r>
            </a:p>
          </p:txBody>
        </p:sp>
        <p:sp>
          <p:nvSpPr>
            <p:cNvPr id="23564" name="Text Box 9"/>
            <p:cNvSpPr txBox="1">
              <a:spLocks noChangeArrowheads="1"/>
            </p:cNvSpPr>
            <p:nvPr/>
          </p:nvSpPr>
          <p:spPr bwMode="auto">
            <a:xfrm>
              <a:off x="1001" y="2981"/>
              <a:ext cx="584" cy="288"/>
            </a:xfrm>
            <a:prstGeom prst="rect">
              <a:avLst/>
            </a:prstGeom>
            <a:noFill/>
            <a:ln w="12700">
              <a:noFill/>
              <a:miter lim="800000"/>
              <a:headEnd/>
              <a:tailEnd/>
            </a:ln>
          </p:spPr>
          <p:txBody>
            <a:bodyPr wrap="none">
              <a:spAutoFit/>
            </a:bodyPr>
            <a:lstStyle/>
            <a:p>
              <a:pPr algn="ctr"/>
              <a:r>
                <a:rPr lang="en-US"/>
                <a:t>image</a:t>
              </a:r>
            </a:p>
          </p:txBody>
        </p:sp>
        <p:sp>
          <p:nvSpPr>
            <p:cNvPr id="23565" name="Text Box 10"/>
            <p:cNvSpPr txBox="1">
              <a:spLocks noChangeArrowheads="1"/>
            </p:cNvSpPr>
            <p:nvPr/>
          </p:nvSpPr>
          <p:spPr bwMode="auto">
            <a:xfrm>
              <a:off x="4200" y="2731"/>
              <a:ext cx="864" cy="523"/>
            </a:xfrm>
            <a:prstGeom prst="rect">
              <a:avLst/>
            </a:prstGeom>
            <a:noFill/>
            <a:ln w="12700">
              <a:noFill/>
              <a:miter lim="800000"/>
              <a:headEnd/>
              <a:tailEnd/>
            </a:ln>
          </p:spPr>
          <p:txBody>
            <a:bodyPr>
              <a:spAutoFit/>
            </a:bodyPr>
            <a:lstStyle/>
            <a:p>
              <a:pPr algn="ctr"/>
              <a:r>
                <a:rPr lang="en-US"/>
                <a:t>fragmentprocessor</a:t>
              </a:r>
            </a:p>
          </p:txBody>
        </p:sp>
        <p:sp>
          <p:nvSpPr>
            <p:cNvPr id="23566" name="Line 11"/>
            <p:cNvSpPr>
              <a:spLocks noChangeShapeType="1"/>
            </p:cNvSpPr>
            <p:nvPr/>
          </p:nvSpPr>
          <p:spPr bwMode="auto">
            <a:xfrm>
              <a:off x="3548" y="2439"/>
              <a:ext cx="629" cy="365"/>
            </a:xfrm>
            <a:prstGeom prst="line">
              <a:avLst/>
            </a:prstGeom>
            <a:noFill/>
            <a:ln w="12700">
              <a:solidFill>
                <a:schemeClr val="tx1"/>
              </a:solidFill>
              <a:round/>
              <a:headEnd/>
              <a:tailEnd type="triangle" w="med" len="med"/>
            </a:ln>
          </p:spPr>
          <p:txBody>
            <a:bodyPr wrap="none" anchor="ctr"/>
            <a:lstStyle/>
            <a:p>
              <a:endParaRPr lang="en-US"/>
            </a:p>
          </p:txBody>
        </p:sp>
        <p:sp>
          <p:nvSpPr>
            <p:cNvPr id="23567" name="Line 12"/>
            <p:cNvSpPr>
              <a:spLocks noChangeShapeType="1"/>
            </p:cNvSpPr>
            <p:nvPr/>
          </p:nvSpPr>
          <p:spPr bwMode="auto">
            <a:xfrm flipV="1">
              <a:off x="3548" y="2897"/>
              <a:ext cx="634" cy="276"/>
            </a:xfrm>
            <a:prstGeom prst="line">
              <a:avLst/>
            </a:prstGeom>
            <a:noFill/>
            <a:ln w="12700">
              <a:solidFill>
                <a:schemeClr val="tx1"/>
              </a:solidFill>
              <a:round/>
              <a:headEnd/>
              <a:tailEnd type="triangle" w="med" len="med"/>
            </a:ln>
          </p:spPr>
          <p:txBody>
            <a:bodyPr wrap="none" anchor="ctr"/>
            <a:lstStyle/>
            <a:p>
              <a:endParaRPr lang="en-US"/>
            </a:p>
          </p:txBody>
        </p:sp>
        <p:sp>
          <p:nvSpPr>
            <p:cNvPr id="23568" name="Line 13"/>
            <p:cNvSpPr>
              <a:spLocks noChangeShapeType="1"/>
            </p:cNvSpPr>
            <p:nvPr/>
          </p:nvSpPr>
          <p:spPr bwMode="auto">
            <a:xfrm>
              <a:off x="1639" y="2466"/>
              <a:ext cx="419" cy="0"/>
            </a:xfrm>
            <a:prstGeom prst="line">
              <a:avLst/>
            </a:prstGeom>
            <a:noFill/>
            <a:ln w="12700">
              <a:solidFill>
                <a:schemeClr val="tx1"/>
              </a:solidFill>
              <a:round/>
              <a:headEnd/>
              <a:tailEnd type="triangle" w="med" len="med"/>
            </a:ln>
          </p:spPr>
          <p:txBody>
            <a:bodyPr wrap="none" anchor="ctr"/>
            <a:lstStyle/>
            <a:p>
              <a:endParaRPr lang="en-US"/>
            </a:p>
          </p:txBody>
        </p:sp>
        <p:sp>
          <p:nvSpPr>
            <p:cNvPr id="23569" name="Line 14"/>
            <p:cNvSpPr>
              <a:spLocks noChangeShapeType="1"/>
            </p:cNvSpPr>
            <p:nvPr/>
          </p:nvSpPr>
          <p:spPr bwMode="auto">
            <a:xfrm>
              <a:off x="1672" y="3156"/>
              <a:ext cx="386" cy="0"/>
            </a:xfrm>
            <a:prstGeom prst="line">
              <a:avLst/>
            </a:prstGeom>
            <a:noFill/>
            <a:ln w="12700">
              <a:solidFill>
                <a:schemeClr val="tx1"/>
              </a:solidFill>
              <a:round/>
              <a:headEnd/>
              <a:tailEnd type="triangle" w="med" len="med"/>
            </a:ln>
          </p:spPr>
          <p:txBody>
            <a:bodyPr wrap="none" anchor="ctr"/>
            <a:lstStyle/>
            <a:p>
              <a:endParaRPr lang="en-US"/>
            </a:p>
          </p:txBody>
        </p:sp>
      </p:grpSp>
      <p:sp>
        <p:nvSpPr>
          <p:cNvPr id="23558" name="Rectangle 15"/>
          <p:cNvSpPr>
            <a:spLocks noGrp="1" noChangeArrowheads="1"/>
          </p:cNvSpPr>
          <p:nvPr>
            <p:ph type="body" idx="4294967295"/>
          </p:nvPr>
        </p:nvSpPr>
        <p:spPr>
          <a:xfrm>
            <a:off x="457200" y="1524000"/>
            <a:ext cx="7772400" cy="4724400"/>
          </a:xfrm>
        </p:spPr>
        <p:txBody>
          <a:bodyPr/>
          <a:lstStyle/>
          <a:p>
            <a:r>
              <a:rPr lang="en-US" dirty="0" smtClean="0"/>
              <a:t>Images and geometry flow through separate pipelines that join during fragment processing</a:t>
            </a:r>
          </a:p>
          <a:p>
            <a:pPr lvl="1"/>
            <a:r>
              <a:rPr lang="en-US" dirty="0" smtClean="0"/>
              <a:t>“complex” textures do not affect geometric complexity</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2"/>
          <p:cNvSpPr>
            <a:spLocks noGrp="1" noChangeArrowheads="1"/>
          </p:cNvSpPr>
          <p:nvPr>
            <p:ph type="body" idx="1"/>
          </p:nvPr>
        </p:nvSpPr>
        <p:spPr>
          <a:xfrm>
            <a:off x="381000" y="1828800"/>
            <a:ext cx="8153400" cy="4191000"/>
          </a:xfrm>
          <a:noFill/>
        </p:spPr>
        <p:txBody>
          <a:bodyPr lIns="90488" tIns="44450" rIns="90488" bIns="44450"/>
          <a:lstStyle/>
          <a:p>
            <a:r>
              <a:rPr lang="en-US" sz="2700" dirty="0" smtClean="0"/>
              <a:t>Define a texture image from an array of </a:t>
            </a:r>
            <a:br>
              <a:rPr lang="en-US" sz="2700" dirty="0" smtClean="0"/>
            </a:br>
            <a:r>
              <a:rPr lang="en-US" sz="2700" i="1" dirty="0" err="1" smtClean="0"/>
              <a:t>texels</a:t>
            </a:r>
            <a:r>
              <a:rPr lang="en-US" sz="2700" dirty="0" smtClean="0"/>
              <a:t> (texture elements) in CPU memory</a:t>
            </a:r>
          </a:p>
          <a:p>
            <a:pPr lvl="1">
              <a:buFontTx/>
              <a:buNone/>
            </a:pPr>
            <a:r>
              <a:rPr lang="en-US" sz="2200" b="1" dirty="0" smtClean="0">
                <a:latin typeface="Courier New" charset="0"/>
              </a:rPr>
              <a:t>   </a:t>
            </a:r>
            <a:r>
              <a:rPr lang="en-US" sz="2200" b="1" dirty="0" err="1" smtClean="0">
                <a:latin typeface="Courier New" charset="0"/>
              </a:rPr>
              <a:t>Glubyte</a:t>
            </a:r>
            <a:r>
              <a:rPr lang="en-US" sz="2200" b="1" dirty="0" smtClean="0">
                <a:latin typeface="Courier New" charset="0"/>
              </a:rPr>
              <a:t> </a:t>
            </a:r>
            <a:r>
              <a:rPr lang="en-US" sz="2200" b="1" dirty="0" err="1" smtClean="0">
                <a:latin typeface="Courier New" charset="0"/>
              </a:rPr>
              <a:t>my_texels</a:t>
            </a:r>
            <a:r>
              <a:rPr lang="en-US" sz="2200" b="1" dirty="0" smtClean="0">
                <a:latin typeface="Courier New" charset="0"/>
              </a:rPr>
              <a:t>[512][512];</a:t>
            </a:r>
          </a:p>
          <a:p>
            <a:r>
              <a:rPr lang="en-US" sz="2700" dirty="0" smtClean="0"/>
              <a:t>Define as any other pixel map</a:t>
            </a:r>
          </a:p>
          <a:p>
            <a:pPr lvl="1"/>
            <a:r>
              <a:rPr lang="en-US" sz="2200" dirty="0" smtClean="0"/>
              <a:t>Scanned image</a:t>
            </a:r>
          </a:p>
          <a:p>
            <a:pPr lvl="1"/>
            <a:r>
              <a:rPr lang="en-US" sz="2200" dirty="0" smtClean="0"/>
              <a:t>Generate by application code</a:t>
            </a:r>
          </a:p>
          <a:p>
            <a:r>
              <a:rPr lang="en-US" sz="2700" dirty="0" smtClean="0"/>
              <a:t>Enable texture mapping</a:t>
            </a:r>
          </a:p>
          <a:p>
            <a:pPr lvl="1"/>
            <a:r>
              <a:rPr lang="en-US" sz="2200" b="1" dirty="0" err="1" smtClean="0">
                <a:latin typeface="Courier New" charset="0"/>
              </a:rPr>
              <a:t>glEnable</a:t>
            </a:r>
            <a:r>
              <a:rPr lang="en-US" sz="2200" b="1" dirty="0" smtClean="0">
                <a:latin typeface="Courier New" charset="0"/>
              </a:rPr>
              <a:t>(GL_TEXTURE_2D)</a:t>
            </a:r>
          </a:p>
          <a:p>
            <a:pPr lvl="1"/>
            <a:r>
              <a:rPr lang="en-US" sz="2200" dirty="0" smtClean="0"/>
              <a:t>OpenGL supports 1-4 dimensional texture maps</a:t>
            </a:r>
          </a:p>
        </p:txBody>
      </p:sp>
      <p:sp>
        <p:nvSpPr>
          <p:cNvPr id="25605" name="Rectangle 3"/>
          <p:cNvSpPr>
            <a:spLocks noGrp="1" noChangeArrowheads="1"/>
          </p:cNvSpPr>
          <p:nvPr>
            <p:ph type="title"/>
          </p:nvPr>
        </p:nvSpPr>
        <p:spPr>
          <a:xfrm>
            <a:off x="1371600" y="228600"/>
            <a:ext cx="7086600" cy="1066800"/>
          </a:xfrm>
        </p:spPr>
        <p:txBody>
          <a:bodyPr/>
          <a:lstStyle/>
          <a:p>
            <a:r>
              <a:rPr lang="en-US" smtClean="0"/>
              <a:t>Specifying a Texture Image</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normAutofit/>
          </a:bodyPr>
          <a:lstStyle/>
          <a:p>
            <a:r>
              <a:rPr lang="en-US" smtClean="0"/>
              <a:t>The Limits of Geometric Modeling</a:t>
            </a:r>
          </a:p>
        </p:txBody>
      </p:sp>
      <p:sp>
        <p:nvSpPr>
          <p:cNvPr id="17413" name="Rectangle 3"/>
          <p:cNvSpPr>
            <a:spLocks noGrp="1" noChangeArrowheads="1"/>
          </p:cNvSpPr>
          <p:nvPr>
            <p:ph type="body" idx="1"/>
          </p:nvPr>
        </p:nvSpPr>
        <p:spPr>
          <a:xfrm>
            <a:off x="685800" y="1600200"/>
            <a:ext cx="7924800" cy="4724400"/>
          </a:xfrm>
        </p:spPr>
        <p:txBody>
          <a:bodyPr/>
          <a:lstStyle/>
          <a:p>
            <a:r>
              <a:rPr lang="en-US" smtClean="0"/>
              <a:t>Although graphics cards can render over 10 million polygons per second, that number is insufficient for many phenomena</a:t>
            </a:r>
          </a:p>
          <a:p>
            <a:pPr lvl="1"/>
            <a:r>
              <a:rPr lang="en-US" smtClean="0"/>
              <a:t>Clouds</a:t>
            </a:r>
          </a:p>
          <a:p>
            <a:pPr lvl="1"/>
            <a:r>
              <a:rPr lang="en-US" smtClean="0"/>
              <a:t>Grass</a:t>
            </a:r>
          </a:p>
          <a:p>
            <a:pPr lvl="1"/>
            <a:r>
              <a:rPr lang="en-US" smtClean="0"/>
              <a:t>Terrain</a:t>
            </a:r>
          </a:p>
          <a:p>
            <a:pPr lvl="1"/>
            <a:r>
              <a:rPr lang="en-US" smtClean="0"/>
              <a:t>Skin</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r>
              <a:rPr lang="en-US" sz="3300" smtClean="0"/>
              <a:t>Define  Image as a Texture</a:t>
            </a:r>
          </a:p>
        </p:txBody>
      </p:sp>
      <p:sp>
        <p:nvSpPr>
          <p:cNvPr id="27653" name="Rectangle 3"/>
          <p:cNvSpPr>
            <a:spLocks noGrp="1" noChangeArrowheads="1"/>
          </p:cNvSpPr>
          <p:nvPr>
            <p:ph type="body" idx="1"/>
          </p:nvPr>
        </p:nvSpPr>
        <p:spPr>
          <a:xfrm>
            <a:off x="685800" y="1524000"/>
            <a:ext cx="7772400" cy="4800600"/>
          </a:xfrm>
        </p:spPr>
        <p:txBody>
          <a:bodyPr>
            <a:normAutofit lnSpcReduction="10000"/>
          </a:bodyPr>
          <a:lstStyle/>
          <a:p>
            <a:pPr>
              <a:lnSpc>
                <a:spcPct val="90000"/>
              </a:lnSpc>
              <a:buFontTx/>
              <a:buNone/>
            </a:pPr>
            <a:r>
              <a:rPr lang="en-US" sz="2000" b="1" dirty="0" smtClean="0">
                <a:latin typeface="Courier New" charset="0"/>
              </a:rPr>
              <a:t>glTexImage2D(target, level, components,</a:t>
            </a:r>
            <a:br>
              <a:rPr lang="en-US" sz="2000" b="1" dirty="0" smtClean="0">
                <a:latin typeface="Courier New" charset="0"/>
              </a:rPr>
            </a:br>
            <a:r>
              <a:rPr lang="en-US" sz="2000" b="1" dirty="0" smtClean="0">
                <a:latin typeface="Courier New" charset="0"/>
              </a:rPr>
              <a:t>   w, h, border, format, type, </a:t>
            </a:r>
            <a:r>
              <a:rPr lang="en-US" sz="2000" b="1" dirty="0" err="1" smtClean="0">
                <a:latin typeface="Courier New" charset="0"/>
              </a:rPr>
              <a:t>texels</a:t>
            </a:r>
            <a:r>
              <a:rPr lang="en-US" sz="2400" b="1" dirty="0" smtClean="0">
                <a:latin typeface="Courier New" charset="0"/>
              </a:rPr>
              <a:t>);</a:t>
            </a:r>
          </a:p>
          <a:p>
            <a:pPr>
              <a:lnSpc>
                <a:spcPct val="90000"/>
              </a:lnSpc>
              <a:buFontTx/>
              <a:buNone/>
            </a:pPr>
            <a:endParaRPr lang="en-US" sz="1400" b="1" dirty="0" smtClean="0">
              <a:latin typeface="Courier New" charset="0"/>
            </a:endParaRPr>
          </a:p>
          <a:p>
            <a:pPr>
              <a:lnSpc>
                <a:spcPct val="90000"/>
              </a:lnSpc>
              <a:buFontTx/>
              <a:buNone/>
            </a:pPr>
            <a:r>
              <a:rPr lang="en-US" sz="2400" b="1" dirty="0" smtClean="0">
                <a:latin typeface="Courier New" charset="0"/>
              </a:rPr>
              <a:t>	</a:t>
            </a:r>
            <a:r>
              <a:rPr lang="en-US" sz="2000" b="1" dirty="0" smtClean="0">
                <a:latin typeface="Courier New" charset="0"/>
              </a:rPr>
              <a:t>target: </a:t>
            </a:r>
            <a:r>
              <a:rPr lang="en-US" sz="2400" dirty="0" smtClean="0"/>
              <a:t>type of texture, e.g.</a:t>
            </a:r>
            <a:r>
              <a:rPr lang="en-US" sz="2000" b="1" dirty="0" smtClean="0">
                <a:latin typeface="Courier New" charset="0"/>
              </a:rPr>
              <a:t> GL_TEXTURE_2D</a:t>
            </a:r>
          </a:p>
          <a:p>
            <a:pPr>
              <a:lnSpc>
                <a:spcPct val="90000"/>
              </a:lnSpc>
              <a:buFontTx/>
              <a:buNone/>
            </a:pPr>
            <a:r>
              <a:rPr lang="en-US" sz="2000" b="1" dirty="0" smtClean="0">
                <a:latin typeface="Courier New" charset="0"/>
              </a:rPr>
              <a:t>	level: </a:t>
            </a:r>
            <a:r>
              <a:rPr lang="en-US" sz="2400" dirty="0" smtClean="0"/>
              <a:t>used for </a:t>
            </a:r>
            <a:r>
              <a:rPr lang="en-US" sz="2400" dirty="0" err="1" smtClean="0"/>
              <a:t>mipmapping</a:t>
            </a:r>
            <a:r>
              <a:rPr lang="en-US" sz="2400" dirty="0" smtClean="0"/>
              <a:t> (discussed later)</a:t>
            </a:r>
          </a:p>
          <a:p>
            <a:pPr>
              <a:lnSpc>
                <a:spcPct val="90000"/>
              </a:lnSpc>
              <a:buFontTx/>
              <a:buNone/>
            </a:pPr>
            <a:r>
              <a:rPr lang="en-US" sz="2000" b="1" dirty="0" smtClean="0">
                <a:latin typeface="Courier New" charset="0"/>
              </a:rPr>
              <a:t>	components: </a:t>
            </a:r>
            <a:r>
              <a:rPr lang="en-US" sz="2400" dirty="0" smtClean="0"/>
              <a:t>elements per </a:t>
            </a:r>
            <a:r>
              <a:rPr lang="en-US" sz="2400" dirty="0" err="1" smtClean="0"/>
              <a:t>texel</a:t>
            </a:r>
            <a:endParaRPr lang="en-US" sz="2400" dirty="0" smtClean="0"/>
          </a:p>
          <a:p>
            <a:pPr>
              <a:lnSpc>
                <a:spcPct val="90000"/>
              </a:lnSpc>
              <a:buFontTx/>
              <a:buNone/>
            </a:pPr>
            <a:r>
              <a:rPr lang="en-US" sz="2000" b="1" dirty="0" smtClean="0">
                <a:latin typeface="Courier New" charset="0"/>
              </a:rPr>
              <a:t>	w, h: </a:t>
            </a:r>
            <a:r>
              <a:rPr lang="en-US" sz="2400" dirty="0" smtClean="0"/>
              <a:t>width and height of</a:t>
            </a:r>
            <a:r>
              <a:rPr lang="en-US" sz="2000" b="1" dirty="0" smtClean="0">
                <a:latin typeface="Courier New" charset="0"/>
              </a:rPr>
              <a:t> </a:t>
            </a:r>
            <a:r>
              <a:rPr lang="en-US" sz="2000" b="1" dirty="0" err="1" smtClean="0">
                <a:latin typeface="Courier New" charset="0"/>
              </a:rPr>
              <a:t>texels</a:t>
            </a:r>
            <a:r>
              <a:rPr lang="en-US" sz="2000" b="1" dirty="0" smtClean="0">
                <a:latin typeface="Courier New" charset="0"/>
              </a:rPr>
              <a:t> </a:t>
            </a:r>
            <a:r>
              <a:rPr lang="en-US" sz="2400" dirty="0" smtClean="0"/>
              <a:t>in pixels</a:t>
            </a:r>
          </a:p>
          <a:p>
            <a:pPr>
              <a:lnSpc>
                <a:spcPct val="90000"/>
              </a:lnSpc>
              <a:buFontTx/>
              <a:buNone/>
            </a:pPr>
            <a:r>
              <a:rPr lang="en-US" sz="2000" b="1" dirty="0" smtClean="0">
                <a:latin typeface="Courier New" charset="0"/>
              </a:rPr>
              <a:t>	border: </a:t>
            </a:r>
            <a:r>
              <a:rPr lang="en-US" sz="2400" dirty="0" smtClean="0"/>
              <a:t>used for smoothing (discussed later)</a:t>
            </a:r>
          </a:p>
          <a:p>
            <a:pPr>
              <a:lnSpc>
                <a:spcPct val="90000"/>
              </a:lnSpc>
              <a:buFontTx/>
              <a:buNone/>
            </a:pPr>
            <a:r>
              <a:rPr lang="en-US" sz="2000" b="1" dirty="0" smtClean="0">
                <a:latin typeface="Courier New" charset="0"/>
              </a:rPr>
              <a:t>	format and type: </a:t>
            </a:r>
            <a:r>
              <a:rPr lang="en-US" sz="2400" dirty="0" smtClean="0"/>
              <a:t>describe </a:t>
            </a:r>
            <a:r>
              <a:rPr lang="en-US" sz="2400" dirty="0" err="1" smtClean="0"/>
              <a:t>texels</a:t>
            </a:r>
            <a:endParaRPr lang="en-US" sz="2400" dirty="0" smtClean="0"/>
          </a:p>
          <a:p>
            <a:pPr>
              <a:lnSpc>
                <a:spcPct val="90000"/>
              </a:lnSpc>
              <a:buFontTx/>
              <a:buNone/>
            </a:pPr>
            <a:r>
              <a:rPr lang="en-US" sz="2000" b="1" dirty="0" smtClean="0">
                <a:latin typeface="Courier New" charset="0"/>
              </a:rPr>
              <a:t>	</a:t>
            </a:r>
            <a:r>
              <a:rPr lang="en-US" sz="2000" b="1" dirty="0" err="1" smtClean="0">
                <a:latin typeface="Courier New" charset="0"/>
              </a:rPr>
              <a:t>texels</a:t>
            </a:r>
            <a:r>
              <a:rPr lang="en-US" sz="2000" b="1" dirty="0" smtClean="0">
                <a:latin typeface="Courier New" charset="0"/>
              </a:rPr>
              <a:t>: </a:t>
            </a:r>
            <a:r>
              <a:rPr lang="en-US" sz="2400" dirty="0" smtClean="0"/>
              <a:t>pointer to </a:t>
            </a:r>
            <a:r>
              <a:rPr lang="en-US" sz="2400" dirty="0" err="1" smtClean="0"/>
              <a:t>texel</a:t>
            </a:r>
            <a:r>
              <a:rPr lang="en-US" sz="2400" dirty="0" smtClean="0"/>
              <a:t> array</a:t>
            </a:r>
          </a:p>
          <a:p>
            <a:pPr>
              <a:lnSpc>
                <a:spcPct val="90000"/>
              </a:lnSpc>
              <a:buFontTx/>
              <a:buNone/>
            </a:pPr>
            <a:endParaRPr lang="en-US" sz="2400" dirty="0" smtClean="0"/>
          </a:p>
          <a:p>
            <a:pPr>
              <a:lnSpc>
                <a:spcPct val="90000"/>
              </a:lnSpc>
              <a:buFontTx/>
              <a:buNone/>
            </a:pPr>
            <a:r>
              <a:rPr lang="en-US" sz="2000" b="1" dirty="0" smtClean="0">
                <a:latin typeface="Courier New" charset="0"/>
              </a:rPr>
              <a:t>glTexImage2D(GL_TEXTURE_2D, 0, 3, 512, 512, 0, GL_RGB, GL_UNSIGNED_BYTE, </a:t>
            </a:r>
            <a:r>
              <a:rPr lang="en-US" sz="2000" b="1" dirty="0" err="1" smtClean="0">
                <a:latin typeface="Courier New" charset="0"/>
              </a:rPr>
              <a:t>my_texels</a:t>
            </a:r>
            <a:r>
              <a:rPr lang="en-US" sz="2000" b="1" dirty="0" smtClean="0">
                <a:latin typeface="Courier New" charset="0"/>
              </a:rPr>
              <a:t>);</a:t>
            </a:r>
          </a:p>
          <a:p>
            <a:pPr>
              <a:lnSpc>
                <a:spcPct val="90000"/>
              </a:lnSpc>
            </a:pPr>
            <a:endParaRPr lang="en-US" sz="2700"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p:nvPr>
        </p:nvSpPr>
        <p:spPr>
          <a:noFill/>
        </p:spPr>
        <p:txBody>
          <a:bodyPr lIns="90488" tIns="44450" rIns="90488" bIns="44450"/>
          <a:lstStyle/>
          <a:p>
            <a:r>
              <a:rPr lang="en-US" smtClean="0"/>
              <a:t>Converting A Texture Image</a:t>
            </a:r>
          </a:p>
        </p:txBody>
      </p:sp>
      <p:sp>
        <p:nvSpPr>
          <p:cNvPr id="28677" name="Rectangle 3"/>
          <p:cNvSpPr>
            <a:spLocks noGrp="1" noChangeArrowheads="1"/>
          </p:cNvSpPr>
          <p:nvPr>
            <p:ph type="body" idx="1"/>
          </p:nvPr>
        </p:nvSpPr>
        <p:spPr>
          <a:xfrm>
            <a:off x="304800" y="1600200"/>
            <a:ext cx="8534400" cy="4572000"/>
          </a:xfrm>
          <a:noFill/>
        </p:spPr>
        <p:txBody>
          <a:bodyPr lIns="90488" tIns="44450" rIns="90488" bIns="44450">
            <a:normAutofit/>
          </a:bodyPr>
          <a:lstStyle/>
          <a:p>
            <a:r>
              <a:rPr lang="en-US" sz="2800" dirty="0" smtClean="0"/>
              <a:t>OpenGL used to require texture dimensions to be powers of 2</a:t>
            </a:r>
          </a:p>
          <a:p>
            <a:pPr lvl="1"/>
            <a:r>
              <a:rPr lang="en-US" sz="2400" dirty="0" smtClean="0"/>
              <a:t>No longer necessary for modern graphics cards</a:t>
            </a:r>
          </a:p>
          <a:p>
            <a:r>
              <a:rPr lang="en-US" sz="2800" dirty="0" smtClean="0"/>
              <a:t>If dimensions of image are not powers of 2</a:t>
            </a:r>
            <a:endParaRPr lang="en-US" dirty="0" smtClean="0"/>
          </a:p>
          <a:p>
            <a:pPr algn="ctr"/>
            <a:r>
              <a:rPr lang="en-US" sz="2600" b="1" dirty="0" err="1" smtClean="0">
                <a:latin typeface="Courier New" charset="0"/>
              </a:rPr>
              <a:t>gluScaleImage</a:t>
            </a:r>
            <a:r>
              <a:rPr lang="en-US" sz="2600" b="1" dirty="0" smtClean="0">
                <a:latin typeface="Courier New" charset="0"/>
              </a:rPr>
              <a:t>( </a:t>
            </a:r>
            <a:r>
              <a:rPr lang="en-US" sz="2400" b="1" dirty="0" smtClean="0">
                <a:latin typeface="Courier New" charset="0"/>
              </a:rPr>
              <a:t>format, </a:t>
            </a:r>
            <a:r>
              <a:rPr lang="en-US" sz="2400" b="1" dirty="0" err="1" smtClean="0">
                <a:latin typeface="Courier New" charset="0"/>
              </a:rPr>
              <a:t>w_in</a:t>
            </a:r>
            <a:r>
              <a:rPr lang="en-US" sz="2400" b="1" dirty="0" smtClean="0">
                <a:latin typeface="Courier New" charset="0"/>
              </a:rPr>
              <a:t>, </a:t>
            </a:r>
            <a:r>
              <a:rPr lang="en-US" sz="2400" b="1" dirty="0" err="1" smtClean="0">
                <a:latin typeface="Courier New" charset="0"/>
              </a:rPr>
              <a:t>h_in</a:t>
            </a:r>
            <a:r>
              <a:rPr lang="en-US" sz="2400" b="1" dirty="0" smtClean="0">
                <a:latin typeface="Courier New" charset="0"/>
              </a:rPr>
              <a:t>,</a:t>
            </a:r>
            <a:br>
              <a:rPr lang="en-US" sz="2400" b="1" dirty="0" smtClean="0">
                <a:latin typeface="Courier New" charset="0"/>
              </a:rPr>
            </a:br>
            <a:r>
              <a:rPr lang="en-US" sz="2400" b="1" dirty="0" smtClean="0">
                <a:latin typeface="Courier New" charset="0"/>
              </a:rPr>
              <a:t>   </a:t>
            </a:r>
            <a:r>
              <a:rPr lang="en-US" sz="2400" b="1" dirty="0" err="1" smtClean="0">
                <a:latin typeface="Courier New" charset="0"/>
              </a:rPr>
              <a:t>type_in</a:t>
            </a:r>
            <a:r>
              <a:rPr lang="en-US" sz="2400" b="1" dirty="0" smtClean="0">
                <a:latin typeface="Courier New" charset="0"/>
              </a:rPr>
              <a:t>, *</a:t>
            </a:r>
            <a:r>
              <a:rPr lang="en-US" sz="2400" b="1" dirty="0" err="1" smtClean="0">
                <a:latin typeface="Courier New" charset="0"/>
              </a:rPr>
              <a:t>data_in</a:t>
            </a:r>
            <a:r>
              <a:rPr lang="en-US" sz="2400" b="1" dirty="0" smtClean="0">
                <a:latin typeface="Courier New" charset="0"/>
              </a:rPr>
              <a:t>, </a:t>
            </a:r>
            <a:r>
              <a:rPr lang="en-US" sz="2400" b="1" dirty="0" err="1" smtClean="0">
                <a:latin typeface="Courier New" charset="0"/>
              </a:rPr>
              <a:t>w_out</a:t>
            </a:r>
            <a:r>
              <a:rPr lang="en-US" sz="2400" b="1" dirty="0" smtClean="0">
                <a:latin typeface="Courier New" charset="0"/>
              </a:rPr>
              <a:t>, </a:t>
            </a:r>
            <a:r>
              <a:rPr lang="en-US" sz="2400" b="1" dirty="0" err="1" smtClean="0">
                <a:latin typeface="Courier New" charset="0"/>
              </a:rPr>
              <a:t>h_out</a:t>
            </a:r>
            <a:r>
              <a:rPr lang="en-US" sz="2400" b="1" dirty="0" smtClean="0">
                <a:latin typeface="Courier New" charset="0"/>
              </a:rPr>
              <a:t>,</a:t>
            </a:r>
            <a:br>
              <a:rPr lang="en-US" sz="2400" b="1" dirty="0" smtClean="0">
                <a:latin typeface="Courier New" charset="0"/>
              </a:rPr>
            </a:br>
            <a:r>
              <a:rPr lang="en-US" sz="2400" b="1" dirty="0" smtClean="0">
                <a:latin typeface="Courier New" charset="0"/>
              </a:rPr>
              <a:t>   </a:t>
            </a:r>
            <a:r>
              <a:rPr lang="en-US" sz="2400" b="1" dirty="0" err="1" smtClean="0">
                <a:latin typeface="Courier New" charset="0"/>
              </a:rPr>
              <a:t>type_out</a:t>
            </a:r>
            <a:r>
              <a:rPr lang="en-US" sz="2400" b="1" dirty="0" smtClean="0">
                <a:latin typeface="Courier New" charset="0"/>
              </a:rPr>
              <a:t>, *</a:t>
            </a:r>
            <a:r>
              <a:rPr lang="en-US" sz="2400" b="1" dirty="0" err="1" smtClean="0">
                <a:latin typeface="Courier New" charset="0"/>
              </a:rPr>
              <a:t>data_out</a:t>
            </a:r>
            <a:r>
              <a:rPr lang="en-US" sz="2600" b="1" dirty="0" smtClean="0">
                <a:latin typeface="Courier New" charset="0"/>
              </a:rPr>
              <a:t> );</a:t>
            </a:r>
            <a:endParaRPr lang="en-US" sz="2800" b="1" dirty="0" smtClean="0">
              <a:latin typeface="Courier New" charset="0"/>
            </a:endParaRPr>
          </a:p>
          <a:p>
            <a:pPr lvl="1"/>
            <a:r>
              <a:rPr lang="en-US" b="1" dirty="0" err="1" smtClean="0">
                <a:latin typeface="Courier New" charset="0"/>
              </a:rPr>
              <a:t>data_in</a:t>
            </a:r>
            <a:r>
              <a:rPr lang="en-US" b="1" i="1" dirty="0" smtClean="0"/>
              <a:t> </a:t>
            </a:r>
            <a:r>
              <a:rPr lang="en-US" dirty="0" smtClean="0"/>
              <a:t>is source image</a:t>
            </a:r>
          </a:p>
          <a:p>
            <a:pPr lvl="1"/>
            <a:r>
              <a:rPr lang="en-US" b="1" dirty="0" err="1" smtClean="0">
                <a:latin typeface="Courier New" charset="0"/>
              </a:rPr>
              <a:t>data_out</a:t>
            </a:r>
            <a:r>
              <a:rPr lang="en-US" b="1" i="1" dirty="0" smtClean="0"/>
              <a:t> </a:t>
            </a:r>
            <a:r>
              <a:rPr lang="en-US" dirty="0" smtClean="0"/>
              <a:t>is for destination image</a:t>
            </a:r>
          </a:p>
          <a:p>
            <a:r>
              <a:rPr lang="en-US" sz="2800" dirty="0" smtClean="0"/>
              <a:t>Image interpolated and filtered during scaling</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body" idx="1"/>
          </p:nvPr>
        </p:nvSpPr>
        <p:spPr/>
        <p:txBody>
          <a:bodyPr/>
          <a:lstStyle/>
          <a:p>
            <a:r>
              <a:rPr lang="en-US" sz="2800" smtClean="0"/>
              <a:t>Based on parametric texture coordinates</a:t>
            </a:r>
          </a:p>
          <a:p>
            <a:r>
              <a:rPr lang="en-US" sz="2400" b="1" smtClean="0">
                <a:latin typeface="Courier New" charset="0"/>
              </a:rPr>
              <a:t>glTexCoord*()</a:t>
            </a:r>
            <a:r>
              <a:rPr lang="en-US" sz="2800" smtClean="0"/>
              <a:t> specified at each vertex</a:t>
            </a:r>
          </a:p>
        </p:txBody>
      </p:sp>
      <p:grpSp>
        <p:nvGrpSpPr>
          <p:cNvPr id="2" name="Group 3"/>
          <p:cNvGrpSpPr>
            <a:grpSpLocks/>
          </p:cNvGrpSpPr>
          <p:nvPr/>
        </p:nvGrpSpPr>
        <p:grpSpPr bwMode="auto">
          <a:xfrm>
            <a:off x="1377950" y="4052888"/>
            <a:ext cx="1811338" cy="1804987"/>
            <a:chOff x="868" y="2553"/>
            <a:chExt cx="1141" cy="1137"/>
          </a:xfrm>
        </p:grpSpPr>
        <p:sp>
          <p:nvSpPr>
            <p:cNvPr id="30762" name="Rectangle 4"/>
            <p:cNvSpPr>
              <a:spLocks noChangeArrowheads="1"/>
            </p:cNvSpPr>
            <p:nvPr/>
          </p:nvSpPr>
          <p:spPr bwMode="auto">
            <a:xfrm>
              <a:off x="868" y="3124"/>
              <a:ext cx="566" cy="566"/>
            </a:xfrm>
            <a:prstGeom prst="rect">
              <a:avLst/>
            </a:prstGeom>
            <a:solidFill>
              <a:schemeClr val="accent2"/>
            </a:solidFill>
            <a:ln w="12700">
              <a:solidFill>
                <a:schemeClr val="tx1"/>
              </a:solidFill>
              <a:miter lim="800000"/>
              <a:headEnd/>
              <a:tailEnd/>
            </a:ln>
          </p:spPr>
          <p:txBody>
            <a:bodyPr wrap="none" anchor="ctr"/>
            <a:lstStyle/>
            <a:p>
              <a:endParaRPr lang="en-US"/>
            </a:p>
          </p:txBody>
        </p:sp>
        <p:sp>
          <p:nvSpPr>
            <p:cNvPr id="30763" name="Rectangle 5"/>
            <p:cNvSpPr>
              <a:spLocks noChangeArrowheads="1"/>
            </p:cNvSpPr>
            <p:nvPr/>
          </p:nvSpPr>
          <p:spPr bwMode="auto">
            <a:xfrm>
              <a:off x="1446" y="3126"/>
              <a:ext cx="563" cy="561"/>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30764" name="Rectangle 6"/>
            <p:cNvSpPr>
              <a:spLocks noChangeArrowheads="1"/>
            </p:cNvSpPr>
            <p:nvPr/>
          </p:nvSpPr>
          <p:spPr bwMode="auto">
            <a:xfrm>
              <a:off x="870" y="2553"/>
              <a:ext cx="1139" cy="561"/>
            </a:xfrm>
            <a:prstGeom prst="rect">
              <a:avLst/>
            </a:prstGeom>
            <a:solidFill>
              <a:schemeClr val="tx2"/>
            </a:solidFill>
            <a:ln w="12700">
              <a:solidFill>
                <a:schemeClr val="tx1"/>
              </a:solidFill>
              <a:miter lim="800000"/>
              <a:headEnd/>
              <a:tailEnd/>
            </a:ln>
          </p:spPr>
          <p:txBody>
            <a:bodyPr wrap="none" anchor="ctr"/>
            <a:lstStyle/>
            <a:p>
              <a:endParaRPr lang="en-US"/>
            </a:p>
          </p:txBody>
        </p:sp>
      </p:grpSp>
      <p:sp>
        <p:nvSpPr>
          <p:cNvPr id="30726" name="Rectangle 7"/>
          <p:cNvSpPr>
            <a:spLocks noChangeArrowheads="1"/>
          </p:cNvSpPr>
          <p:nvPr/>
        </p:nvSpPr>
        <p:spPr bwMode="auto">
          <a:xfrm>
            <a:off x="1377950" y="4044950"/>
            <a:ext cx="1816100" cy="1816100"/>
          </a:xfrm>
          <a:prstGeom prst="rect">
            <a:avLst/>
          </a:prstGeom>
          <a:noFill/>
          <a:ln w="12700">
            <a:solidFill>
              <a:schemeClr val="tx1"/>
            </a:solidFill>
            <a:miter lim="800000"/>
            <a:headEnd/>
            <a:tailEnd/>
          </a:ln>
        </p:spPr>
        <p:txBody>
          <a:bodyPr wrap="none" anchor="ctr"/>
          <a:lstStyle/>
          <a:p>
            <a:endParaRPr lang="en-US"/>
          </a:p>
        </p:txBody>
      </p:sp>
      <p:sp>
        <p:nvSpPr>
          <p:cNvPr id="30727" name="Line 8"/>
          <p:cNvSpPr>
            <a:spLocks noChangeShapeType="1"/>
          </p:cNvSpPr>
          <p:nvPr/>
        </p:nvSpPr>
        <p:spPr bwMode="auto">
          <a:xfrm>
            <a:off x="1371600" y="3581400"/>
            <a:ext cx="0" cy="2286000"/>
          </a:xfrm>
          <a:prstGeom prst="line">
            <a:avLst/>
          </a:prstGeom>
          <a:noFill/>
          <a:ln w="25400">
            <a:solidFill>
              <a:schemeClr val="tx1"/>
            </a:solidFill>
            <a:round/>
            <a:headEnd type="stealth" w="med" len="med"/>
            <a:tailEnd type="none" w="sm" len="sm"/>
          </a:ln>
        </p:spPr>
        <p:txBody>
          <a:bodyPr wrap="none" anchor="ctr"/>
          <a:lstStyle/>
          <a:p>
            <a:endParaRPr lang="en-US"/>
          </a:p>
        </p:txBody>
      </p:sp>
      <p:sp>
        <p:nvSpPr>
          <p:cNvPr id="30728" name="Line 9"/>
          <p:cNvSpPr>
            <a:spLocks noChangeShapeType="1"/>
          </p:cNvSpPr>
          <p:nvPr/>
        </p:nvSpPr>
        <p:spPr bwMode="auto">
          <a:xfrm>
            <a:off x="1371600" y="5867400"/>
            <a:ext cx="2362200" cy="0"/>
          </a:xfrm>
          <a:prstGeom prst="line">
            <a:avLst/>
          </a:prstGeom>
          <a:noFill/>
          <a:ln w="25400">
            <a:solidFill>
              <a:schemeClr val="tx1"/>
            </a:solidFill>
            <a:round/>
            <a:headEnd type="none" w="sm" len="sm"/>
            <a:tailEnd type="stealth" w="med" len="med"/>
          </a:ln>
        </p:spPr>
        <p:txBody>
          <a:bodyPr wrap="none" anchor="ctr"/>
          <a:lstStyle/>
          <a:p>
            <a:endParaRPr lang="en-US"/>
          </a:p>
        </p:txBody>
      </p:sp>
      <p:sp>
        <p:nvSpPr>
          <p:cNvPr id="30729" name="Line 10"/>
          <p:cNvSpPr>
            <a:spLocks noChangeShapeType="1"/>
          </p:cNvSpPr>
          <p:nvPr/>
        </p:nvSpPr>
        <p:spPr bwMode="auto">
          <a:xfrm>
            <a:off x="1371600" y="4953000"/>
            <a:ext cx="1828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30730" name="Line 11"/>
          <p:cNvSpPr>
            <a:spLocks noChangeShapeType="1"/>
          </p:cNvSpPr>
          <p:nvPr/>
        </p:nvSpPr>
        <p:spPr bwMode="auto">
          <a:xfrm>
            <a:off x="2286000" y="4953000"/>
            <a:ext cx="0" cy="91440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30731" name="Rectangle 12"/>
          <p:cNvSpPr>
            <a:spLocks noChangeArrowheads="1"/>
          </p:cNvSpPr>
          <p:nvPr/>
        </p:nvSpPr>
        <p:spPr bwMode="auto">
          <a:xfrm>
            <a:off x="3425825" y="5851525"/>
            <a:ext cx="312738" cy="457200"/>
          </a:xfrm>
          <a:prstGeom prst="rect">
            <a:avLst/>
          </a:prstGeom>
          <a:noFill/>
          <a:ln w="9525">
            <a:noFill/>
            <a:miter lim="800000"/>
            <a:headEnd/>
            <a:tailEnd/>
          </a:ln>
        </p:spPr>
        <p:txBody>
          <a:bodyPr wrap="none" lIns="92075" tIns="46038" rIns="92075" bIns="46038">
            <a:spAutoFit/>
          </a:bodyPr>
          <a:lstStyle/>
          <a:p>
            <a:pPr algn="ctr"/>
            <a:r>
              <a:rPr lang="en-US">
                <a:latin typeface="Book Antiqua" charset="0"/>
              </a:rPr>
              <a:t>s</a:t>
            </a:r>
          </a:p>
        </p:txBody>
      </p:sp>
      <p:sp>
        <p:nvSpPr>
          <p:cNvPr id="30732" name="Rectangle 13"/>
          <p:cNvSpPr>
            <a:spLocks noChangeArrowheads="1"/>
          </p:cNvSpPr>
          <p:nvPr/>
        </p:nvSpPr>
        <p:spPr bwMode="auto">
          <a:xfrm>
            <a:off x="1001713" y="3413125"/>
            <a:ext cx="284162" cy="457200"/>
          </a:xfrm>
          <a:prstGeom prst="rect">
            <a:avLst/>
          </a:prstGeom>
          <a:noFill/>
          <a:ln w="9525">
            <a:noFill/>
            <a:miter lim="800000"/>
            <a:headEnd/>
            <a:tailEnd/>
          </a:ln>
        </p:spPr>
        <p:txBody>
          <a:bodyPr wrap="none" lIns="92075" tIns="46038" rIns="92075" bIns="46038">
            <a:spAutoFit/>
          </a:bodyPr>
          <a:lstStyle/>
          <a:p>
            <a:pPr algn="ctr"/>
            <a:r>
              <a:rPr lang="en-US">
                <a:latin typeface="Book Antiqua" charset="0"/>
              </a:rPr>
              <a:t>t</a:t>
            </a:r>
          </a:p>
        </p:txBody>
      </p:sp>
      <p:sp>
        <p:nvSpPr>
          <p:cNvPr id="30733" name="Rectangle 14"/>
          <p:cNvSpPr>
            <a:spLocks noChangeArrowheads="1"/>
          </p:cNvSpPr>
          <p:nvPr/>
        </p:nvSpPr>
        <p:spPr bwMode="auto">
          <a:xfrm>
            <a:off x="2994025" y="3611563"/>
            <a:ext cx="565150" cy="396875"/>
          </a:xfrm>
          <a:prstGeom prst="rect">
            <a:avLst/>
          </a:prstGeom>
          <a:noFill/>
          <a:ln w="9525">
            <a:noFill/>
            <a:miter lim="800000"/>
            <a:headEnd/>
            <a:tailEnd/>
          </a:ln>
        </p:spPr>
        <p:txBody>
          <a:bodyPr wrap="none" lIns="92075" tIns="46038" rIns="92075" bIns="46038">
            <a:spAutoFit/>
          </a:bodyPr>
          <a:lstStyle/>
          <a:p>
            <a:pPr algn="ctr"/>
            <a:r>
              <a:rPr lang="en-US" sz="2000">
                <a:latin typeface="Book Antiqua" charset="0"/>
              </a:rPr>
              <a:t>1, 1</a:t>
            </a:r>
          </a:p>
        </p:txBody>
      </p:sp>
      <p:sp>
        <p:nvSpPr>
          <p:cNvPr id="30734" name="Rectangle 15"/>
          <p:cNvSpPr>
            <a:spLocks noChangeArrowheads="1"/>
          </p:cNvSpPr>
          <p:nvPr/>
        </p:nvSpPr>
        <p:spPr bwMode="auto">
          <a:xfrm>
            <a:off x="708025" y="3840163"/>
            <a:ext cx="565150" cy="396875"/>
          </a:xfrm>
          <a:prstGeom prst="rect">
            <a:avLst/>
          </a:prstGeom>
          <a:noFill/>
          <a:ln w="9525">
            <a:noFill/>
            <a:miter lim="800000"/>
            <a:headEnd/>
            <a:tailEnd/>
          </a:ln>
        </p:spPr>
        <p:txBody>
          <a:bodyPr wrap="none" lIns="92075" tIns="46038" rIns="92075" bIns="46038">
            <a:spAutoFit/>
          </a:bodyPr>
          <a:lstStyle/>
          <a:p>
            <a:pPr algn="ctr"/>
            <a:r>
              <a:rPr lang="en-US" sz="2000">
                <a:latin typeface="Book Antiqua" charset="0"/>
              </a:rPr>
              <a:t>0, 1</a:t>
            </a:r>
          </a:p>
        </p:txBody>
      </p:sp>
      <p:sp>
        <p:nvSpPr>
          <p:cNvPr id="30735" name="Rectangle 16"/>
          <p:cNvSpPr>
            <a:spLocks noChangeArrowheads="1"/>
          </p:cNvSpPr>
          <p:nvPr/>
        </p:nvSpPr>
        <p:spPr bwMode="auto">
          <a:xfrm>
            <a:off x="1012825" y="5897563"/>
            <a:ext cx="565150" cy="396875"/>
          </a:xfrm>
          <a:prstGeom prst="rect">
            <a:avLst/>
          </a:prstGeom>
          <a:noFill/>
          <a:ln w="9525">
            <a:noFill/>
            <a:miter lim="800000"/>
            <a:headEnd/>
            <a:tailEnd/>
          </a:ln>
        </p:spPr>
        <p:txBody>
          <a:bodyPr wrap="none" lIns="92075" tIns="46038" rIns="92075" bIns="46038">
            <a:spAutoFit/>
          </a:bodyPr>
          <a:lstStyle/>
          <a:p>
            <a:pPr algn="ctr"/>
            <a:r>
              <a:rPr lang="en-US" sz="2000">
                <a:latin typeface="Book Antiqua" charset="0"/>
              </a:rPr>
              <a:t>0, 0</a:t>
            </a:r>
          </a:p>
        </p:txBody>
      </p:sp>
      <p:sp>
        <p:nvSpPr>
          <p:cNvPr id="30736" name="Rectangle 17"/>
          <p:cNvSpPr>
            <a:spLocks noChangeArrowheads="1"/>
          </p:cNvSpPr>
          <p:nvPr/>
        </p:nvSpPr>
        <p:spPr bwMode="auto">
          <a:xfrm>
            <a:off x="2917825" y="5897563"/>
            <a:ext cx="565150" cy="396875"/>
          </a:xfrm>
          <a:prstGeom prst="rect">
            <a:avLst/>
          </a:prstGeom>
          <a:noFill/>
          <a:ln w="9525">
            <a:noFill/>
            <a:miter lim="800000"/>
            <a:headEnd/>
            <a:tailEnd/>
          </a:ln>
        </p:spPr>
        <p:txBody>
          <a:bodyPr wrap="none" lIns="92075" tIns="46038" rIns="92075" bIns="46038">
            <a:spAutoFit/>
          </a:bodyPr>
          <a:lstStyle/>
          <a:p>
            <a:pPr algn="ctr"/>
            <a:r>
              <a:rPr lang="en-US" sz="2000">
                <a:latin typeface="Book Antiqua" charset="0"/>
              </a:rPr>
              <a:t>1, 0</a:t>
            </a:r>
          </a:p>
        </p:txBody>
      </p:sp>
      <p:sp>
        <p:nvSpPr>
          <p:cNvPr id="30737" name="Freeform 18"/>
          <p:cNvSpPr>
            <a:spLocks/>
          </p:cNvSpPr>
          <p:nvPr/>
        </p:nvSpPr>
        <p:spPr bwMode="auto">
          <a:xfrm>
            <a:off x="5486400" y="4038600"/>
            <a:ext cx="1830388" cy="1754188"/>
          </a:xfrm>
          <a:custGeom>
            <a:avLst/>
            <a:gdLst>
              <a:gd name="T0" fmla="*/ 864 w 1153"/>
              <a:gd name="T1" fmla="*/ 0 h 1105"/>
              <a:gd name="T2" fmla="*/ 0 w 1153"/>
              <a:gd name="T3" fmla="*/ 864 h 1105"/>
              <a:gd name="T4" fmla="*/ 1152 w 1153"/>
              <a:gd name="T5" fmla="*/ 1104 h 1105"/>
              <a:gd name="T6" fmla="*/ 864 w 1153"/>
              <a:gd name="T7" fmla="*/ 0 h 1105"/>
              <a:gd name="T8" fmla="*/ 0 60000 65536"/>
              <a:gd name="T9" fmla="*/ 0 60000 65536"/>
              <a:gd name="T10" fmla="*/ 0 60000 65536"/>
              <a:gd name="T11" fmla="*/ 0 60000 65536"/>
              <a:gd name="T12" fmla="*/ 0 w 1153"/>
              <a:gd name="T13" fmla="*/ 0 h 1105"/>
              <a:gd name="T14" fmla="*/ 1153 w 1153"/>
              <a:gd name="T15" fmla="*/ 1105 h 1105"/>
            </a:gdLst>
            <a:ahLst/>
            <a:cxnLst>
              <a:cxn ang="T8">
                <a:pos x="T0" y="T1"/>
              </a:cxn>
              <a:cxn ang="T9">
                <a:pos x="T2" y="T3"/>
              </a:cxn>
              <a:cxn ang="T10">
                <a:pos x="T4" y="T5"/>
              </a:cxn>
              <a:cxn ang="T11">
                <a:pos x="T6" y="T7"/>
              </a:cxn>
            </a:cxnLst>
            <a:rect l="T12" t="T13" r="T14" b="T15"/>
            <a:pathLst>
              <a:path w="1153" h="1105">
                <a:moveTo>
                  <a:pt x="864" y="0"/>
                </a:moveTo>
                <a:lnTo>
                  <a:pt x="0" y="864"/>
                </a:lnTo>
                <a:lnTo>
                  <a:pt x="1152" y="1104"/>
                </a:lnTo>
                <a:lnTo>
                  <a:pt x="864" y="0"/>
                </a:lnTo>
              </a:path>
            </a:pathLst>
          </a:custGeom>
          <a:noFill/>
          <a:ln w="12700" cap="rnd">
            <a:solidFill>
              <a:schemeClr val="tx1"/>
            </a:solidFill>
            <a:round/>
            <a:headEnd/>
            <a:tailEnd/>
          </a:ln>
        </p:spPr>
        <p:txBody>
          <a:bodyPr/>
          <a:lstStyle/>
          <a:p>
            <a:endParaRPr lang="en-US"/>
          </a:p>
        </p:txBody>
      </p:sp>
      <p:sp>
        <p:nvSpPr>
          <p:cNvPr id="30738" name="Line 19"/>
          <p:cNvSpPr>
            <a:spLocks noChangeShapeType="1"/>
          </p:cNvSpPr>
          <p:nvPr/>
        </p:nvSpPr>
        <p:spPr bwMode="auto">
          <a:xfrm>
            <a:off x="6124575" y="4776788"/>
            <a:ext cx="1033463" cy="403225"/>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30739" name="Line 20"/>
          <p:cNvSpPr>
            <a:spLocks noChangeShapeType="1"/>
          </p:cNvSpPr>
          <p:nvPr/>
        </p:nvSpPr>
        <p:spPr bwMode="auto">
          <a:xfrm flipH="1">
            <a:off x="6210300" y="4965700"/>
            <a:ext cx="398463" cy="592138"/>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30740" name="Freeform 21"/>
          <p:cNvSpPr>
            <a:spLocks/>
          </p:cNvSpPr>
          <p:nvPr/>
        </p:nvSpPr>
        <p:spPr bwMode="auto">
          <a:xfrm>
            <a:off x="1739900" y="4356100"/>
            <a:ext cx="979488" cy="979488"/>
          </a:xfrm>
          <a:custGeom>
            <a:avLst/>
            <a:gdLst>
              <a:gd name="T0" fmla="*/ 0 w 617"/>
              <a:gd name="T1" fmla="*/ 0 h 617"/>
              <a:gd name="T2" fmla="*/ 248 w 617"/>
              <a:gd name="T3" fmla="*/ 616 h 617"/>
              <a:gd name="T4" fmla="*/ 616 w 617"/>
              <a:gd name="T5" fmla="*/ 432 h 617"/>
              <a:gd name="T6" fmla="*/ 0 w 617"/>
              <a:gd name="T7" fmla="*/ 0 h 617"/>
              <a:gd name="T8" fmla="*/ 0 60000 65536"/>
              <a:gd name="T9" fmla="*/ 0 60000 65536"/>
              <a:gd name="T10" fmla="*/ 0 60000 65536"/>
              <a:gd name="T11" fmla="*/ 0 60000 65536"/>
              <a:gd name="T12" fmla="*/ 0 w 617"/>
              <a:gd name="T13" fmla="*/ 0 h 617"/>
              <a:gd name="T14" fmla="*/ 617 w 617"/>
              <a:gd name="T15" fmla="*/ 617 h 617"/>
            </a:gdLst>
            <a:ahLst/>
            <a:cxnLst>
              <a:cxn ang="T8">
                <a:pos x="T0" y="T1"/>
              </a:cxn>
              <a:cxn ang="T9">
                <a:pos x="T2" y="T3"/>
              </a:cxn>
              <a:cxn ang="T10">
                <a:pos x="T4" y="T5"/>
              </a:cxn>
              <a:cxn ang="T11">
                <a:pos x="T6" y="T7"/>
              </a:cxn>
            </a:cxnLst>
            <a:rect l="T12" t="T13" r="T14" b="T15"/>
            <a:pathLst>
              <a:path w="617" h="617">
                <a:moveTo>
                  <a:pt x="0" y="0"/>
                </a:moveTo>
                <a:lnTo>
                  <a:pt x="248" y="616"/>
                </a:lnTo>
                <a:lnTo>
                  <a:pt x="616" y="432"/>
                </a:lnTo>
                <a:lnTo>
                  <a:pt x="0" y="0"/>
                </a:lnTo>
              </a:path>
            </a:pathLst>
          </a:custGeom>
          <a:noFill/>
          <a:ln w="12700" cap="rnd">
            <a:solidFill>
              <a:schemeClr val="bg2"/>
            </a:solidFill>
            <a:prstDash val="lgDash"/>
            <a:round/>
            <a:headEnd/>
            <a:tailEnd/>
          </a:ln>
        </p:spPr>
        <p:txBody>
          <a:bodyPr/>
          <a:lstStyle/>
          <a:p>
            <a:endParaRPr lang="en-US"/>
          </a:p>
        </p:txBody>
      </p:sp>
      <p:sp>
        <p:nvSpPr>
          <p:cNvPr id="30741" name="Line 22"/>
          <p:cNvSpPr>
            <a:spLocks noChangeShapeType="1"/>
          </p:cNvSpPr>
          <p:nvPr/>
        </p:nvSpPr>
        <p:spPr bwMode="auto">
          <a:xfrm flipV="1">
            <a:off x="3195638" y="4038600"/>
            <a:ext cx="3662362" cy="219075"/>
          </a:xfrm>
          <a:prstGeom prst="line">
            <a:avLst/>
          </a:prstGeom>
          <a:noFill/>
          <a:ln w="12700">
            <a:solidFill>
              <a:schemeClr val="tx1"/>
            </a:solidFill>
            <a:prstDash val="dash"/>
            <a:round/>
            <a:headEnd type="none" w="sm" len="sm"/>
            <a:tailEnd type="stealth" w="med" len="med"/>
          </a:ln>
        </p:spPr>
        <p:txBody>
          <a:bodyPr wrap="none" anchor="ctr"/>
          <a:lstStyle/>
          <a:p>
            <a:endParaRPr lang="en-US"/>
          </a:p>
        </p:txBody>
      </p:sp>
      <p:sp>
        <p:nvSpPr>
          <p:cNvPr id="30742" name="Line 23"/>
          <p:cNvSpPr>
            <a:spLocks noChangeShapeType="1"/>
          </p:cNvSpPr>
          <p:nvPr/>
        </p:nvSpPr>
        <p:spPr bwMode="auto">
          <a:xfrm>
            <a:off x="3195638" y="5362575"/>
            <a:ext cx="2290762" cy="47625"/>
          </a:xfrm>
          <a:prstGeom prst="line">
            <a:avLst/>
          </a:prstGeom>
          <a:noFill/>
          <a:ln w="12700">
            <a:solidFill>
              <a:schemeClr val="tx1"/>
            </a:solidFill>
            <a:prstDash val="dash"/>
            <a:round/>
            <a:headEnd type="none" w="sm" len="sm"/>
            <a:tailEnd type="stealth" w="med" len="med"/>
          </a:ln>
        </p:spPr>
        <p:txBody>
          <a:bodyPr wrap="none" anchor="ctr"/>
          <a:lstStyle/>
          <a:p>
            <a:endParaRPr lang="en-US"/>
          </a:p>
        </p:txBody>
      </p:sp>
      <p:sp>
        <p:nvSpPr>
          <p:cNvPr id="30743" name="Line 24"/>
          <p:cNvSpPr>
            <a:spLocks noChangeShapeType="1"/>
          </p:cNvSpPr>
          <p:nvPr/>
        </p:nvSpPr>
        <p:spPr bwMode="auto">
          <a:xfrm>
            <a:off x="2743200" y="5029200"/>
            <a:ext cx="457200" cy="85725"/>
          </a:xfrm>
          <a:prstGeom prst="line">
            <a:avLst/>
          </a:prstGeom>
          <a:noFill/>
          <a:ln w="12700">
            <a:solidFill>
              <a:schemeClr val="bg2"/>
            </a:solidFill>
            <a:prstDash val="dash"/>
            <a:round/>
            <a:headEnd type="none" w="sm" len="sm"/>
            <a:tailEnd type="none" w="sm" len="sm"/>
          </a:ln>
        </p:spPr>
        <p:txBody>
          <a:bodyPr wrap="none" anchor="ctr"/>
          <a:lstStyle/>
          <a:p>
            <a:endParaRPr lang="en-US"/>
          </a:p>
        </p:txBody>
      </p:sp>
      <p:sp>
        <p:nvSpPr>
          <p:cNvPr id="30744" name="Rectangle 25"/>
          <p:cNvSpPr>
            <a:spLocks noChangeArrowheads="1"/>
          </p:cNvSpPr>
          <p:nvPr/>
        </p:nvSpPr>
        <p:spPr bwMode="auto">
          <a:xfrm>
            <a:off x="5922963" y="3611563"/>
            <a:ext cx="1881187" cy="396875"/>
          </a:xfrm>
          <a:prstGeom prst="rect">
            <a:avLst/>
          </a:prstGeom>
          <a:noFill/>
          <a:ln w="9525">
            <a:noFill/>
            <a:miter lim="800000"/>
            <a:headEnd/>
            <a:tailEnd/>
          </a:ln>
        </p:spPr>
        <p:txBody>
          <a:bodyPr wrap="none" lIns="92075" tIns="46038" rIns="92075" bIns="46038">
            <a:spAutoFit/>
          </a:bodyPr>
          <a:lstStyle/>
          <a:p>
            <a:pPr algn="ctr"/>
            <a:r>
              <a:rPr lang="en-US" sz="2000">
                <a:latin typeface="Book Antiqua" charset="0"/>
              </a:rPr>
              <a:t>(s, t) = (0.2, 0.8)</a:t>
            </a:r>
          </a:p>
        </p:txBody>
      </p:sp>
      <p:sp>
        <p:nvSpPr>
          <p:cNvPr id="30745" name="Rectangle 26"/>
          <p:cNvSpPr>
            <a:spLocks noChangeArrowheads="1"/>
          </p:cNvSpPr>
          <p:nvPr/>
        </p:nvSpPr>
        <p:spPr bwMode="auto">
          <a:xfrm>
            <a:off x="4471988" y="4983163"/>
            <a:ext cx="1114425" cy="396875"/>
          </a:xfrm>
          <a:prstGeom prst="rect">
            <a:avLst/>
          </a:prstGeom>
          <a:noFill/>
          <a:ln w="9525">
            <a:noFill/>
            <a:miter lim="800000"/>
            <a:headEnd/>
            <a:tailEnd/>
          </a:ln>
        </p:spPr>
        <p:txBody>
          <a:bodyPr wrap="none" lIns="92075" tIns="46038" rIns="92075" bIns="46038">
            <a:spAutoFit/>
          </a:bodyPr>
          <a:lstStyle/>
          <a:p>
            <a:pPr algn="ctr"/>
            <a:r>
              <a:rPr lang="en-US" sz="2000">
                <a:latin typeface="Book Antiqua" charset="0"/>
              </a:rPr>
              <a:t>(0.4, 0.2)</a:t>
            </a:r>
          </a:p>
        </p:txBody>
      </p:sp>
      <p:sp>
        <p:nvSpPr>
          <p:cNvPr id="30746" name="Rectangle 27"/>
          <p:cNvSpPr>
            <a:spLocks noChangeArrowheads="1"/>
          </p:cNvSpPr>
          <p:nvPr/>
        </p:nvSpPr>
        <p:spPr bwMode="auto">
          <a:xfrm>
            <a:off x="6834188" y="5821363"/>
            <a:ext cx="1114425" cy="396875"/>
          </a:xfrm>
          <a:prstGeom prst="rect">
            <a:avLst/>
          </a:prstGeom>
          <a:noFill/>
          <a:ln w="9525">
            <a:noFill/>
            <a:miter lim="800000"/>
            <a:headEnd/>
            <a:tailEnd/>
          </a:ln>
        </p:spPr>
        <p:txBody>
          <a:bodyPr wrap="none" lIns="92075" tIns="46038" rIns="92075" bIns="46038">
            <a:spAutoFit/>
          </a:bodyPr>
          <a:lstStyle/>
          <a:p>
            <a:pPr algn="ctr"/>
            <a:r>
              <a:rPr lang="en-US" sz="2000">
                <a:latin typeface="Book Antiqua" charset="0"/>
              </a:rPr>
              <a:t>(0.8, 0.4)</a:t>
            </a:r>
          </a:p>
        </p:txBody>
      </p:sp>
      <p:sp>
        <p:nvSpPr>
          <p:cNvPr id="30747" name="Rectangle 28"/>
          <p:cNvSpPr>
            <a:spLocks noChangeArrowheads="1"/>
          </p:cNvSpPr>
          <p:nvPr/>
        </p:nvSpPr>
        <p:spPr bwMode="auto">
          <a:xfrm>
            <a:off x="6896100" y="3916363"/>
            <a:ext cx="381000" cy="396875"/>
          </a:xfrm>
          <a:prstGeom prst="rect">
            <a:avLst/>
          </a:prstGeom>
          <a:noFill/>
          <a:ln w="9525">
            <a:noFill/>
            <a:miter lim="800000"/>
            <a:headEnd/>
            <a:tailEnd/>
          </a:ln>
        </p:spPr>
        <p:txBody>
          <a:bodyPr wrap="none" lIns="92075" tIns="46038" rIns="92075" bIns="46038">
            <a:spAutoFit/>
          </a:bodyPr>
          <a:lstStyle/>
          <a:p>
            <a:pPr algn="ctr"/>
            <a:r>
              <a:rPr lang="en-US" sz="2000">
                <a:latin typeface="Book Antiqua" charset="0"/>
              </a:rPr>
              <a:t>A</a:t>
            </a:r>
          </a:p>
        </p:txBody>
      </p:sp>
      <p:sp>
        <p:nvSpPr>
          <p:cNvPr id="30748" name="Rectangle 29"/>
          <p:cNvSpPr>
            <a:spLocks noChangeArrowheads="1"/>
          </p:cNvSpPr>
          <p:nvPr/>
        </p:nvSpPr>
        <p:spPr bwMode="auto">
          <a:xfrm>
            <a:off x="5240338" y="5516563"/>
            <a:ext cx="339725" cy="396875"/>
          </a:xfrm>
          <a:prstGeom prst="rect">
            <a:avLst/>
          </a:prstGeom>
          <a:noFill/>
          <a:ln w="9525">
            <a:noFill/>
            <a:miter lim="800000"/>
            <a:headEnd/>
            <a:tailEnd/>
          </a:ln>
        </p:spPr>
        <p:txBody>
          <a:bodyPr wrap="none" lIns="92075" tIns="46038" rIns="92075" bIns="46038">
            <a:spAutoFit/>
          </a:bodyPr>
          <a:lstStyle/>
          <a:p>
            <a:pPr algn="ctr"/>
            <a:r>
              <a:rPr lang="en-US" sz="2000">
                <a:latin typeface="Book Antiqua" charset="0"/>
              </a:rPr>
              <a:t>B</a:t>
            </a:r>
          </a:p>
        </p:txBody>
      </p:sp>
      <p:sp>
        <p:nvSpPr>
          <p:cNvPr id="30749" name="Rectangle 30"/>
          <p:cNvSpPr>
            <a:spLocks noChangeArrowheads="1"/>
          </p:cNvSpPr>
          <p:nvPr/>
        </p:nvSpPr>
        <p:spPr bwMode="auto">
          <a:xfrm>
            <a:off x="7362825" y="5516563"/>
            <a:ext cx="363538" cy="396875"/>
          </a:xfrm>
          <a:prstGeom prst="rect">
            <a:avLst/>
          </a:prstGeom>
          <a:noFill/>
          <a:ln w="9525">
            <a:noFill/>
            <a:miter lim="800000"/>
            <a:headEnd/>
            <a:tailEnd/>
          </a:ln>
        </p:spPr>
        <p:txBody>
          <a:bodyPr wrap="none" lIns="92075" tIns="46038" rIns="92075" bIns="46038">
            <a:spAutoFit/>
          </a:bodyPr>
          <a:lstStyle/>
          <a:p>
            <a:pPr algn="ctr"/>
            <a:r>
              <a:rPr lang="en-US" sz="2000">
                <a:latin typeface="Book Antiqua" charset="0"/>
              </a:rPr>
              <a:t>C</a:t>
            </a:r>
          </a:p>
        </p:txBody>
      </p:sp>
      <p:sp>
        <p:nvSpPr>
          <p:cNvPr id="30750" name="Rectangle 31"/>
          <p:cNvSpPr>
            <a:spLocks noChangeArrowheads="1"/>
          </p:cNvSpPr>
          <p:nvPr/>
        </p:nvSpPr>
        <p:spPr bwMode="auto">
          <a:xfrm>
            <a:off x="1446213" y="4098925"/>
            <a:ext cx="311150" cy="396875"/>
          </a:xfrm>
          <a:prstGeom prst="rect">
            <a:avLst/>
          </a:prstGeom>
          <a:noFill/>
          <a:ln w="9525">
            <a:noFill/>
            <a:miter lim="800000"/>
            <a:headEnd/>
            <a:tailEnd/>
          </a:ln>
        </p:spPr>
        <p:txBody>
          <a:bodyPr wrap="none" lIns="92075" tIns="46038" rIns="92075" bIns="46038">
            <a:spAutoFit/>
          </a:bodyPr>
          <a:lstStyle/>
          <a:p>
            <a:pPr algn="ctr"/>
            <a:r>
              <a:rPr lang="en-US" sz="2000">
                <a:solidFill>
                  <a:schemeClr val="bg2"/>
                </a:solidFill>
                <a:latin typeface="Book Antiqua" charset="0"/>
              </a:rPr>
              <a:t>a</a:t>
            </a:r>
          </a:p>
        </p:txBody>
      </p:sp>
      <p:sp>
        <p:nvSpPr>
          <p:cNvPr id="30751" name="Rectangle 32"/>
          <p:cNvSpPr>
            <a:spLocks noChangeArrowheads="1"/>
          </p:cNvSpPr>
          <p:nvPr/>
        </p:nvSpPr>
        <p:spPr bwMode="auto">
          <a:xfrm>
            <a:off x="1895475" y="5287963"/>
            <a:ext cx="325438" cy="396875"/>
          </a:xfrm>
          <a:prstGeom prst="rect">
            <a:avLst/>
          </a:prstGeom>
          <a:noFill/>
          <a:ln w="9525">
            <a:noFill/>
            <a:miter lim="800000"/>
            <a:headEnd/>
            <a:tailEnd/>
          </a:ln>
        </p:spPr>
        <p:txBody>
          <a:bodyPr wrap="none" lIns="92075" tIns="46038" rIns="92075" bIns="46038">
            <a:spAutoFit/>
          </a:bodyPr>
          <a:lstStyle/>
          <a:p>
            <a:pPr algn="ctr"/>
            <a:r>
              <a:rPr lang="en-US" sz="2000">
                <a:solidFill>
                  <a:srgbClr val="000000"/>
                </a:solidFill>
                <a:latin typeface="Book Antiqua" charset="0"/>
              </a:rPr>
              <a:t>b</a:t>
            </a:r>
          </a:p>
        </p:txBody>
      </p:sp>
      <p:sp>
        <p:nvSpPr>
          <p:cNvPr id="30752" name="Rectangle 33"/>
          <p:cNvSpPr>
            <a:spLocks noChangeArrowheads="1"/>
          </p:cNvSpPr>
          <p:nvPr/>
        </p:nvSpPr>
        <p:spPr bwMode="auto">
          <a:xfrm>
            <a:off x="2595563" y="4983163"/>
            <a:ext cx="296862" cy="396875"/>
          </a:xfrm>
          <a:prstGeom prst="rect">
            <a:avLst/>
          </a:prstGeom>
          <a:noFill/>
          <a:ln w="9525">
            <a:noFill/>
            <a:miter lim="800000"/>
            <a:headEnd/>
            <a:tailEnd/>
          </a:ln>
        </p:spPr>
        <p:txBody>
          <a:bodyPr wrap="none" lIns="92075" tIns="46038" rIns="92075" bIns="46038">
            <a:spAutoFit/>
          </a:bodyPr>
          <a:lstStyle/>
          <a:p>
            <a:pPr algn="ctr"/>
            <a:r>
              <a:rPr lang="en-US" sz="2000">
                <a:solidFill>
                  <a:srgbClr val="000000"/>
                </a:solidFill>
                <a:latin typeface="Book Antiqua" charset="0"/>
              </a:rPr>
              <a:t>c</a:t>
            </a:r>
          </a:p>
        </p:txBody>
      </p:sp>
      <p:sp>
        <p:nvSpPr>
          <p:cNvPr id="30753" name="Rectangle 34"/>
          <p:cNvSpPr>
            <a:spLocks noChangeArrowheads="1"/>
          </p:cNvSpPr>
          <p:nvPr/>
        </p:nvSpPr>
        <p:spPr bwMode="auto">
          <a:xfrm>
            <a:off x="1466850" y="3192463"/>
            <a:ext cx="1644650" cy="396875"/>
          </a:xfrm>
          <a:prstGeom prst="rect">
            <a:avLst/>
          </a:prstGeom>
          <a:noFill/>
          <a:ln w="9525">
            <a:noFill/>
            <a:miter lim="800000"/>
            <a:headEnd/>
            <a:tailEnd/>
          </a:ln>
        </p:spPr>
        <p:txBody>
          <a:bodyPr wrap="none" lIns="92075" tIns="46038" rIns="92075" bIns="46038">
            <a:spAutoFit/>
          </a:bodyPr>
          <a:lstStyle/>
          <a:p>
            <a:pPr algn="ctr"/>
            <a:r>
              <a:rPr lang="en-US" sz="2000"/>
              <a:t>Texture Space</a:t>
            </a:r>
          </a:p>
        </p:txBody>
      </p:sp>
      <p:sp>
        <p:nvSpPr>
          <p:cNvPr id="30754" name="Rectangle 35"/>
          <p:cNvSpPr>
            <a:spLocks noChangeArrowheads="1"/>
          </p:cNvSpPr>
          <p:nvPr/>
        </p:nvSpPr>
        <p:spPr bwMode="auto">
          <a:xfrm>
            <a:off x="5562600" y="3192463"/>
            <a:ext cx="1531938" cy="396875"/>
          </a:xfrm>
          <a:prstGeom prst="rect">
            <a:avLst/>
          </a:prstGeom>
          <a:noFill/>
          <a:ln w="9525">
            <a:noFill/>
            <a:miter lim="800000"/>
            <a:headEnd/>
            <a:tailEnd/>
          </a:ln>
        </p:spPr>
        <p:txBody>
          <a:bodyPr wrap="none" lIns="92075" tIns="46038" rIns="92075" bIns="46038">
            <a:spAutoFit/>
          </a:bodyPr>
          <a:lstStyle/>
          <a:p>
            <a:pPr algn="ctr"/>
            <a:r>
              <a:rPr lang="en-US" sz="2000"/>
              <a:t>Object Space</a:t>
            </a:r>
          </a:p>
        </p:txBody>
      </p:sp>
      <p:sp>
        <p:nvSpPr>
          <p:cNvPr id="30755" name="Freeform 36"/>
          <p:cNvSpPr>
            <a:spLocks/>
          </p:cNvSpPr>
          <p:nvPr/>
        </p:nvSpPr>
        <p:spPr bwMode="auto">
          <a:xfrm>
            <a:off x="5489575" y="4781550"/>
            <a:ext cx="1111250" cy="777875"/>
          </a:xfrm>
          <a:custGeom>
            <a:avLst/>
            <a:gdLst>
              <a:gd name="T0" fmla="*/ 397 w 700"/>
              <a:gd name="T1" fmla="*/ 0 h 490"/>
              <a:gd name="T2" fmla="*/ 699 w 700"/>
              <a:gd name="T3" fmla="*/ 115 h 490"/>
              <a:gd name="T4" fmla="*/ 452 w 700"/>
              <a:gd name="T5" fmla="*/ 489 h 490"/>
              <a:gd name="T6" fmla="*/ 0 w 700"/>
              <a:gd name="T7" fmla="*/ 396 h 490"/>
              <a:gd name="T8" fmla="*/ 397 w 700"/>
              <a:gd name="T9" fmla="*/ 0 h 490"/>
              <a:gd name="T10" fmla="*/ 0 60000 65536"/>
              <a:gd name="T11" fmla="*/ 0 60000 65536"/>
              <a:gd name="T12" fmla="*/ 0 60000 65536"/>
              <a:gd name="T13" fmla="*/ 0 60000 65536"/>
              <a:gd name="T14" fmla="*/ 0 60000 65536"/>
              <a:gd name="T15" fmla="*/ 0 w 700"/>
              <a:gd name="T16" fmla="*/ 0 h 490"/>
              <a:gd name="T17" fmla="*/ 700 w 700"/>
              <a:gd name="T18" fmla="*/ 490 h 490"/>
            </a:gdLst>
            <a:ahLst/>
            <a:cxnLst>
              <a:cxn ang="T10">
                <a:pos x="T0" y="T1"/>
              </a:cxn>
              <a:cxn ang="T11">
                <a:pos x="T2" y="T3"/>
              </a:cxn>
              <a:cxn ang="T12">
                <a:pos x="T4" y="T5"/>
              </a:cxn>
              <a:cxn ang="T13">
                <a:pos x="T6" y="T7"/>
              </a:cxn>
              <a:cxn ang="T14">
                <a:pos x="T8" y="T9"/>
              </a:cxn>
            </a:cxnLst>
            <a:rect l="T15" t="T16" r="T17" b="T18"/>
            <a:pathLst>
              <a:path w="700" h="490">
                <a:moveTo>
                  <a:pt x="397" y="0"/>
                </a:moveTo>
                <a:lnTo>
                  <a:pt x="699" y="115"/>
                </a:lnTo>
                <a:lnTo>
                  <a:pt x="452" y="489"/>
                </a:lnTo>
                <a:lnTo>
                  <a:pt x="0" y="396"/>
                </a:lnTo>
                <a:lnTo>
                  <a:pt x="397" y="0"/>
                </a:lnTo>
              </a:path>
            </a:pathLst>
          </a:custGeom>
          <a:solidFill>
            <a:schemeClr val="accent2"/>
          </a:solidFill>
          <a:ln w="12700" cap="rnd">
            <a:solidFill>
              <a:schemeClr val="tx1"/>
            </a:solidFill>
            <a:round/>
            <a:headEnd/>
            <a:tailEnd/>
          </a:ln>
        </p:spPr>
        <p:txBody>
          <a:bodyPr/>
          <a:lstStyle/>
          <a:p>
            <a:endParaRPr lang="en-US"/>
          </a:p>
        </p:txBody>
      </p:sp>
      <p:sp>
        <p:nvSpPr>
          <p:cNvPr id="30756" name="Freeform 37"/>
          <p:cNvSpPr>
            <a:spLocks/>
          </p:cNvSpPr>
          <p:nvPr/>
        </p:nvSpPr>
        <p:spPr bwMode="auto">
          <a:xfrm>
            <a:off x="6210300" y="4968875"/>
            <a:ext cx="1106488" cy="820738"/>
          </a:xfrm>
          <a:custGeom>
            <a:avLst/>
            <a:gdLst>
              <a:gd name="T0" fmla="*/ 247 w 697"/>
              <a:gd name="T1" fmla="*/ 0 h 517"/>
              <a:gd name="T2" fmla="*/ 593 w 697"/>
              <a:gd name="T3" fmla="*/ 131 h 517"/>
              <a:gd name="T4" fmla="*/ 696 w 697"/>
              <a:gd name="T5" fmla="*/ 516 h 517"/>
              <a:gd name="T6" fmla="*/ 0 w 697"/>
              <a:gd name="T7" fmla="*/ 372 h 517"/>
              <a:gd name="T8" fmla="*/ 247 w 697"/>
              <a:gd name="T9" fmla="*/ 0 h 517"/>
              <a:gd name="T10" fmla="*/ 0 60000 65536"/>
              <a:gd name="T11" fmla="*/ 0 60000 65536"/>
              <a:gd name="T12" fmla="*/ 0 60000 65536"/>
              <a:gd name="T13" fmla="*/ 0 60000 65536"/>
              <a:gd name="T14" fmla="*/ 0 60000 65536"/>
              <a:gd name="T15" fmla="*/ 0 w 697"/>
              <a:gd name="T16" fmla="*/ 0 h 517"/>
              <a:gd name="T17" fmla="*/ 697 w 697"/>
              <a:gd name="T18" fmla="*/ 517 h 517"/>
            </a:gdLst>
            <a:ahLst/>
            <a:cxnLst>
              <a:cxn ang="T10">
                <a:pos x="T0" y="T1"/>
              </a:cxn>
              <a:cxn ang="T11">
                <a:pos x="T2" y="T3"/>
              </a:cxn>
              <a:cxn ang="T12">
                <a:pos x="T4" y="T5"/>
              </a:cxn>
              <a:cxn ang="T13">
                <a:pos x="T6" y="T7"/>
              </a:cxn>
              <a:cxn ang="T14">
                <a:pos x="T8" y="T9"/>
              </a:cxn>
            </a:cxnLst>
            <a:rect l="T15" t="T16" r="T17" b="T18"/>
            <a:pathLst>
              <a:path w="697" h="517">
                <a:moveTo>
                  <a:pt x="247" y="0"/>
                </a:moveTo>
                <a:lnTo>
                  <a:pt x="593" y="131"/>
                </a:lnTo>
                <a:lnTo>
                  <a:pt x="696" y="516"/>
                </a:lnTo>
                <a:lnTo>
                  <a:pt x="0" y="372"/>
                </a:lnTo>
                <a:lnTo>
                  <a:pt x="247" y="0"/>
                </a:lnTo>
              </a:path>
            </a:pathLst>
          </a:custGeom>
          <a:solidFill>
            <a:schemeClr val="accent1"/>
          </a:solidFill>
          <a:ln w="12700" cap="rnd">
            <a:solidFill>
              <a:schemeClr val="tx1"/>
            </a:solidFill>
            <a:round/>
            <a:headEnd/>
            <a:tailEnd/>
          </a:ln>
        </p:spPr>
        <p:txBody>
          <a:bodyPr/>
          <a:lstStyle/>
          <a:p>
            <a:endParaRPr lang="en-US"/>
          </a:p>
        </p:txBody>
      </p:sp>
      <p:sp>
        <p:nvSpPr>
          <p:cNvPr id="30757" name="Freeform 38"/>
          <p:cNvSpPr>
            <a:spLocks/>
          </p:cNvSpPr>
          <p:nvPr/>
        </p:nvSpPr>
        <p:spPr bwMode="auto">
          <a:xfrm>
            <a:off x="6130925" y="4046538"/>
            <a:ext cx="1022350" cy="1122362"/>
          </a:xfrm>
          <a:custGeom>
            <a:avLst/>
            <a:gdLst>
              <a:gd name="T0" fmla="*/ 0 w 644"/>
              <a:gd name="T1" fmla="*/ 458 h 707"/>
              <a:gd name="T2" fmla="*/ 456 w 644"/>
              <a:gd name="T3" fmla="*/ 0 h 707"/>
              <a:gd name="T4" fmla="*/ 643 w 644"/>
              <a:gd name="T5" fmla="*/ 706 h 707"/>
              <a:gd name="T6" fmla="*/ 0 w 644"/>
              <a:gd name="T7" fmla="*/ 458 h 707"/>
              <a:gd name="T8" fmla="*/ 0 60000 65536"/>
              <a:gd name="T9" fmla="*/ 0 60000 65536"/>
              <a:gd name="T10" fmla="*/ 0 60000 65536"/>
              <a:gd name="T11" fmla="*/ 0 60000 65536"/>
              <a:gd name="T12" fmla="*/ 0 w 644"/>
              <a:gd name="T13" fmla="*/ 0 h 707"/>
              <a:gd name="T14" fmla="*/ 644 w 644"/>
              <a:gd name="T15" fmla="*/ 707 h 707"/>
            </a:gdLst>
            <a:ahLst/>
            <a:cxnLst>
              <a:cxn ang="T8">
                <a:pos x="T0" y="T1"/>
              </a:cxn>
              <a:cxn ang="T9">
                <a:pos x="T2" y="T3"/>
              </a:cxn>
              <a:cxn ang="T10">
                <a:pos x="T4" y="T5"/>
              </a:cxn>
              <a:cxn ang="T11">
                <a:pos x="T6" y="T7"/>
              </a:cxn>
            </a:cxnLst>
            <a:rect l="T12" t="T13" r="T14" b="T15"/>
            <a:pathLst>
              <a:path w="644" h="707">
                <a:moveTo>
                  <a:pt x="0" y="458"/>
                </a:moveTo>
                <a:lnTo>
                  <a:pt x="456" y="0"/>
                </a:lnTo>
                <a:lnTo>
                  <a:pt x="643" y="706"/>
                </a:lnTo>
                <a:lnTo>
                  <a:pt x="0" y="458"/>
                </a:lnTo>
              </a:path>
            </a:pathLst>
          </a:custGeom>
          <a:solidFill>
            <a:schemeClr val="tx2"/>
          </a:solidFill>
          <a:ln w="12700" cap="rnd">
            <a:solidFill>
              <a:schemeClr val="tx1"/>
            </a:solidFill>
            <a:round/>
            <a:headEnd/>
            <a:tailEnd/>
          </a:ln>
        </p:spPr>
        <p:txBody>
          <a:bodyPr/>
          <a:lstStyle/>
          <a:p>
            <a:endParaRPr lang="en-US"/>
          </a:p>
        </p:txBody>
      </p:sp>
      <p:sp>
        <p:nvSpPr>
          <p:cNvPr id="30758" name="Line 39"/>
          <p:cNvSpPr>
            <a:spLocks noChangeShapeType="1"/>
          </p:cNvSpPr>
          <p:nvPr/>
        </p:nvSpPr>
        <p:spPr bwMode="auto">
          <a:xfrm flipV="1">
            <a:off x="1752600" y="4262438"/>
            <a:ext cx="1447800" cy="85725"/>
          </a:xfrm>
          <a:prstGeom prst="line">
            <a:avLst/>
          </a:prstGeom>
          <a:noFill/>
          <a:ln w="12700">
            <a:solidFill>
              <a:schemeClr val="bg2"/>
            </a:solidFill>
            <a:prstDash val="dash"/>
            <a:round/>
            <a:headEnd type="none" w="sm" len="sm"/>
            <a:tailEnd type="none" w="sm" len="sm"/>
          </a:ln>
        </p:spPr>
        <p:txBody>
          <a:bodyPr wrap="none" anchor="ctr"/>
          <a:lstStyle/>
          <a:p>
            <a:endParaRPr lang="en-US"/>
          </a:p>
        </p:txBody>
      </p:sp>
      <p:sp>
        <p:nvSpPr>
          <p:cNvPr id="30759" name="Line 40"/>
          <p:cNvSpPr>
            <a:spLocks noChangeShapeType="1"/>
          </p:cNvSpPr>
          <p:nvPr/>
        </p:nvSpPr>
        <p:spPr bwMode="auto">
          <a:xfrm>
            <a:off x="3200400" y="5110163"/>
            <a:ext cx="4110038" cy="681037"/>
          </a:xfrm>
          <a:prstGeom prst="line">
            <a:avLst/>
          </a:prstGeom>
          <a:noFill/>
          <a:ln w="12700">
            <a:solidFill>
              <a:schemeClr val="tx1"/>
            </a:solidFill>
            <a:prstDash val="dash"/>
            <a:round/>
            <a:headEnd type="none" w="sm" len="sm"/>
            <a:tailEnd type="stealth" w="med" len="med"/>
          </a:ln>
        </p:spPr>
        <p:txBody>
          <a:bodyPr wrap="none" anchor="ctr"/>
          <a:lstStyle/>
          <a:p>
            <a:endParaRPr lang="en-US"/>
          </a:p>
        </p:txBody>
      </p:sp>
      <p:sp>
        <p:nvSpPr>
          <p:cNvPr id="30760" name="Line 41"/>
          <p:cNvSpPr>
            <a:spLocks noChangeShapeType="1"/>
          </p:cNvSpPr>
          <p:nvPr/>
        </p:nvSpPr>
        <p:spPr bwMode="auto">
          <a:xfrm>
            <a:off x="2133600" y="5329238"/>
            <a:ext cx="1057275" cy="33337"/>
          </a:xfrm>
          <a:prstGeom prst="line">
            <a:avLst/>
          </a:prstGeom>
          <a:noFill/>
          <a:ln w="12700">
            <a:solidFill>
              <a:schemeClr val="bg2"/>
            </a:solidFill>
            <a:prstDash val="dash"/>
            <a:round/>
            <a:headEnd type="none" w="sm" len="sm"/>
            <a:tailEnd type="none" w="sm" len="sm"/>
          </a:ln>
        </p:spPr>
        <p:txBody>
          <a:bodyPr wrap="none" anchor="ctr"/>
          <a:lstStyle/>
          <a:p>
            <a:endParaRPr lang="en-US"/>
          </a:p>
        </p:txBody>
      </p:sp>
      <p:sp>
        <p:nvSpPr>
          <p:cNvPr id="30761" name="Rectangle 42"/>
          <p:cNvSpPr>
            <a:spLocks noGrp="1" noChangeArrowheads="1"/>
          </p:cNvSpPr>
          <p:nvPr>
            <p:ph type="title"/>
          </p:nvPr>
        </p:nvSpPr>
        <p:spPr/>
        <p:txBody>
          <a:bodyPr/>
          <a:lstStyle/>
          <a:p>
            <a:r>
              <a:rPr lang="en-US" smtClean="0"/>
              <a:t>Mapping a Texture</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p:txBody>
          <a:bodyPr/>
          <a:lstStyle/>
          <a:p>
            <a:r>
              <a:rPr lang="en-US" smtClean="0"/>
              <a:t>Typical Code</a:t>
            </a:r>
          </a:p>
        </p:txBody>
      </p:sp>
      <p:sp>
        <p:nvSpPr>
          <p:cNvPr id="32773" name="Text Box 6"/>
          <p:cNvSpPr>
            <a:spLocks noGrp="1" noChangeArrowheads="1"/>
          </p:cNvSpPr>
          <p:nvPr>
            <p:ph type="body" idx="1"/>
          </p:nvPr>
        </p:nvSpPr>
        <p:spPr>
          <a:xfrm>
            <a:off x="685800" y="1600200"/>
            <a:ext cx="7772400" cy="3962400"/>
          </a:xfrm>
          <a:noFill/>
        </p:spPr>
        <p:txBody>
          <a:bodyPr/>
          <a:lstStyle/>
          <a:p>
            <a:pPr>
              <a:spcBef>
                <a:spcPct val="0"/>
              </a:spcBef>
              <a:buFontTx/>
              <a:buNone/>
            </a:pPr>
            <a:r>
              <a:rPr lang="en-US" sz="2000" b="1" smtClean="0">
                <a:latin typeface="Courier New" charset="0"/>
              </a:rPr>
              <a:t>glBegin(GL_POLYGON);</a:t>
            </a:r>
          </a:p>
          <a:p>
            <a:pPr>
              <a:spcBef>
                <a:spcPct val="0"/>
              </a:spcBef>
              <a:buFontTx/>
              <a:buNone/>
            </a:pPr>
            <a:r>
              <a:rPr lang="en-US" sz="2000" b="1" smtClean="0">
                <a:latin typeface="Courier New" charset="0"/>
              </a:rPr>
              <a:t>	glColor3f(r0, g0, b0); //if no shading used</a:t>
            </a:r>
          </a:p>
          <a:p>
            <a:pPr>
              <a:spcBef>
                <a:spcPct val="0"/>
              </a:spcBef>
              <a:buFontTx/>
              <a:buNone/>
            </a:pPr>
            <a:r>
              <a:rPr lang="en-US" sz="2000" b="1" smtClean="0">
                <a:latin typeface="Courier New" charset="0"/>
              </a:rPr>
              <a:t>	glNormal3f(u0, v0, w0); // if shading used</a:t>
            </a:r>
          </a:p>
          <a:p>
            <a:pPr>
              <a:spcBef>
                <a:spcPct val="0"/>
              </a:spcBef>
              <a:buFontTx/>
              <a:buNone/>
            </a:pPr>
            <a:r>
              <a:rPr lang="en-US" sz="2000" b="1" smtClean="0">
                <a:latin typeface="Courier New" charset="0"/>
              </a:rPr>
              <a:t>	glTexCoord2f(s0, t0);</a:t>
            </a:r>
          </a:p>
          <a:p>
            <a:pPr>
              <a:spcBef>
                <a:spcPct val="0"/>
              </a:spcBef>
              <a:buFontTx/>
              <a:buNone/>
            </a:pPr>
            <a:r>
              <a:rPr lang="en-US" sz="2000" b="1" smtClean="0">
                <a:latin typeface="Courier New" charset="0"/>
              </a:rPr>
              <a:t>	glVertex3f(x0, y0, z0);</a:t>
            </a:r>
          </a:p>
          <a:p>
            <a:pPr>
              <a:spcBef>
                <a:spcPct val="0"/>
              </a:spcBef>
              <a:buFontTx/>
              <a:buNone/>
            </a:pPr>
            <a:r>
              <a:rPr lang="en-US" sz="2000" b="1" smtClean="0">
                <a:latin typeface="Courier New" charset="0"/>
              </a:rPr>
              <a:t>	glColor3f(r1, g1, b1);</a:t>
            </a:r>
          </a:p>
          <a:p>
            <a:pPr>
              <a:spcBef>
                <a:spcPct val="0"/>
              </a:spcBef>
              <a:buFontTx/>
              <a:buNone/>
            </a:pPr>
            <a:r>
              <a:rPr lang="en-US" sz="2000" b="1" smtClean="0">
                <a:latin typeface="Courier New" charset="0"/>
              </a:rPr>
              <a:t>	glNormal3f(u1, v1, w1);</a:t>
            </a:r>
          </a:p>
          <a:p>
            <a:pPr>
              <a:spcBef>
                <a:spcPct val="0"/>
              </a:spcBef>
              <a:buFontTx/>
              <a:buNone/>
            </a:pPr>
            <a:r>
              <a:rPr lang="en-US" sz="2000" b="1" smtClean="0">
                <a:latin typeface="Courier New" charset="0"/>
              </a:rPr>
              <a:t>	glTexCoord2f(s1, t1);</a:t>
            </a:r>
          </a:p>
          <a:p>
            <a:pPr>
              <a:spcBef>
                <a:spcPct val="0"/>
              </a:spcBef>
              <a:buFontTx/>
              <a:buNone/>
            </a:pPr>
            <a:r>
              <a:rPr lang="en-US" sz="2000" b="1" smtClean="0">
                <a:latin typeface="Courier New" charset="0"/>
              </a:rPr>
              <a:t>	glVertex3f(x1, y1, z1);</a:t>
            </a:r>
          </a:p>
          <a:p>
            <a:pPr>
              <a:spcBef>
                <a:spcPct val="0"/>
              </a:spcBef>
              <a:buFontTx/>
              <a:buNone/>
            </a:pPr>
            <a:r>
              <a:rPr lang="en-US" sz="2000" b="1" smtClean="0">
                <a:latin typeface="Courier New" charset="0"/>
              </a:rPr>
              <a:t>		.</a:t>
            </a:r>
          </a:p>
          <a:p>
            <a:pPr>
              <a:spcBef>
                <a:spcPct val="0"/>
              </a:spcBef>
              <a:buFontTx/>
              <a:buNone/>
            </a:pPr>
            <a:r>
              <a:rPr lang="en-US" sz="2000" b="1" smtClean="0">
                <a:latin typeface="Courier New" charset="0"/>
              </a:rPr>
              <a:t>		.</a:t>
            </a:r>
          </a:p>
          <a:p>
            <a:pPr>
              <a:spcBef>
                <a:spcPct val="0"/>
              </a:spcBef>
              <a:buFontTx/>
              <a:buNone/>
            </a:pPr>
            <a:r>
              <a:rPr lang="en-US" sz="2000" b="1" smtClean="0">
                <a:latin typeface="Courier New" charset="0"/>
              </a:rPr>
              <a:t>glEnd();</a:t>
            </a:r>
          </a:p>
          <a:p>
            <a:pPr>
              <a:spcBef>
                <a:spcPct val="0"/>
              </a:spcBef>
              <a:buFontTx/>
              <a:buNone/>
            </a:pPr>
            <a:endParaRPr lang="en-US" sz="2000" b="1" smtClean="0">
              <a:latin typeface="Courier New" charset="0"/>
            </a:endParaRPr>
          </a:p>
        </p:txBody>
      </p:sp>
      <p:sp>
        <p:nvSpPr>
          <p:cNvPr id="32774" name="Text Box 7"/>
          <p:cNvSpPr txBox="1">
            <a:spLocks noChangeArrowheads="1"/>
          </p:cNvSpPr>
          <p:nvPr/>
        </p:nvSpPr>
        <p:spPr bwMode="auto">
          <a:xfrm>
            <a:off x="609600" y="5638800"/>
            <a:ext cx="7826375" cy="457200"/>
          </a:xfrm>
          <a:prstGeom prst="rect">
            <a:avLst/>
          </a:prstGeom>
          <a:noFill/>
          <a:ln w="12700">
            <a:noFill/>
            <a:miter lim="800000"/>
            <a:headEnd type="none" w="sm" len="sm"/>
            <a:tailEnd type="none" w="sm" len="sm"/>
          </a:ln>
        </p:spPr>
        <p:txBody>
          <a:bodyPr wrap="none" anchorCtr="1">
            <a:spAutoFit/>
          </a:bodyPr>
          <a:lstStyle/>
          <a:p>
            <a:r>
              <a:rPr lang="en-US">
                <a:latin typeface="Arial" charset="0"/>
              </a:rPr>
              <a:t>Note that we can use vertex arrays to increase efficiency</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r>
              <a:rPr lang="en-US" smtClean="0"/>
              <a:t>Interpolation</a:t>
            </a:r>
          </a:p>
        </p:txBody>
      </p:sp>
      <p:sp>
        <p:nvSpPr>
          <p:cNvPr id="33797" name="Rectangle 3"/>
          <p:cNvSpPr>
            <a:spLocks noGrp="1" noChangeArrowheads="1"/>
          </p:cNvSpPr>
          <p:nvPr>
            <p:ph type="body" idx="1"/>
          </p:nvPr>
        </p:nvSpPr>
        <p:spPr/>
        <p:txBody>
          <a:bodyPr/>
          <a:lstStyle/>
          <a:p>
            <a:pPr>
              <a:buFontTx/>
              <a:buNone/>
            </a:pPr>
            <a:r>
              <a:rPr lang="en-US" sz="2700" smtClean="0"/>
              <a:t>OpenGL uses interpolation to find proper texels from specified texture coordinates</a:t>
            </a:r>
          </a:p>
          <a:p>
            <a:pPr>
              <a:buFontTx/>
              <a:buNone/>
            </a:pPr>
            <a:r>
              <a:rPr lang="en-US" sz="2700" smtClean="0"/>
              <a:t>Can be distortions</a:t>
            </a:r>
          </a:p>
        </p:txBody>
      </p:sp>
      <p:pic>
        <p:nvPicPr>
          <p:cNvPr id="33798" name="Picture 5" descr="AN07F26"/>
          <p:cNvPicPr>
            <a:picLocks noChangeAspect="1" noChangeArrowheads="1"/>
          </p:cNvPicPr>
          <p:nvPr/>
        </p:nvPicPr>
        <p:blipFill>
          <a:blip r:embed="rId2" cstate="print"/>
          <a:srcRect/>
          <a:stretch>
            <a:fillRect/>
          </a:stretch>
        </p:blipFill>
        <p:spPr bwMode="auto">
          <a:xfrm>
            <a:off x="533400" y="4038600"/>
            <a:ext cx="7640638" cy="2068513"/>
          </a:xfrm>
          <a:prstGeom prst="rect">
            <a:avLst/>
          </a:prstGeom>
          <a:noFill/>
          <a:ln w="9525">
            <a:noFill/>
            <a:miter lim="800000"/>
            <a:headEnd/>
            <a:tailEnd/>
          </a:ln>
        </p:spPr>
      </p:pic>
      <p:sp>
        <p:nvSpPr>
          <p:cNvPr id="33799" name="Text Box 6"/>
          <p:cNvSpPr txBox="1">
            <a:spLocks noChangeArrowheads="1"/>
          </p:cNvSpPr>
          <p:nvPr/>
        </p:nvSpPr>
        <p:spPr bwMode="auto">
          <a:xfrm>
            <a:off x="457200" y="3200400"/>
            <a:ext cx="2590800" cy="822325"/>
          </a:xfrm>
          <a:prstGeom prst="rect">
            <a:avLst/>
          </a:prstGeom>
          <a:noFill/>
          <a:ln w="12700">
            <a:noFill/>
            <a:miter lim="800000"/>
            <a:headEnd type="none" w="sm" len="sm"/>
            <a:tailEnd type="none" w="sm" len="sm"/>
          </a:ln>
        </p:spPr>
        <p:txBody>
          <a:bodyPr wrap="none" anchorCtr="1">
            <a:spAutoFit/>
          </a:bodyPr>
          <a:lstStyle/>
          <a:p>
            <a:r>
              <a:rPr lang="en-US">
                <a:latin typeface="Arial" charset="0"/>
              </a:rPr>
              <a:t>good selection</a:t>
            </a:r>
          </a:p>
          <a:p>
            <a:r>
              <a:rPr lang="en-US">
                <a:latin typeface="Arial" charset="0"/>
              </a:rPr>
              <a:t>of tex coordinates</a:t>
            </a:r>
          </a:p>
        </p:txBody>
      </p:sp>
      <p:sp>
        <p:nvSpPr>
          <p:cNvPr id="33800" name="Text Box 7"/>
          <p:cNvSpPr txBox="1">
            <a:spLocks noChangeArrowheads="1"/>
          </p:cNvSpPr>
          <p:nvPr/>
        </p:nvSpPr>
        <p:spPr bwMode="auto">
          <a:xfrm>
            <a:off x="3352800" y="3200400"/>
            <a:ext cx="2590800" cy="822325"/>
          </a:xfrm>
          <a:prstGeom prst="rect">
            <a:avLst/>
          </a:prstGeom>
          <a:noFill/>
          <a:ln w="12700">
            <a:noFill/>
            <a:miter lim="800000"/>
            <a:headEnd type="none" w="sm" len="sm"/>
            <a:tailEnd type="none" w="sm" len="sm"/>
          </a:ln>
        </p:spPr>
        <p:txBody>
          <a:bodyPr wrap="none" anchorCtr="1">
            <a:spAutoFit/>
          </a:bodyPr>
          <a:lstStyle/>
          <a:p>
            <a:r>
              <a:rPr lang="en-US">
                <a:latin typeface="Arial" charset="0"/>
              </a:rPr>
              <a:t>poor selection</a:t>
            </a:r>
          </a:p>
          <a:p>
            <a:r>
              <a:rPr lang="en-US">
                <a:latin typeface="Arial" charset="0"/>
              </a:rPr>
              <a:t>of tex coordinates</a:t>
            </a:r>
          </a:p>
        </p:txBody>
      </p:sp>
      <p:sp>
        <p:nvSpPr>
          <p:cNvPr id="33801" name="Text Box 8"/>
          <p:cNvSpPr txBox="1">
            <a:spLocks noChangeArrowheads="1"/>
          </p:cNvSpPr>
          <p:nvPr/>
        </p:nvSpPr>
        <p:spPr bwMode="auto">
          <a:xfrm>
            <a:off x="6226175" y="2514600"/>
            <a:ext cx="2917825" cy="1552575"/>
          </a:xfrm>
          <a:prstGeom prst="rect">
            <a:avLst/>
          </a:prstGeom>
          <a:noFill/>
          <a:ln w="12700">
            <a:noFill/>
            <a:miter lim="800000"/>
            <a:headEnd type="none" w="sm" len="sm"/>
            <a:tailEnd type="none" w="sm" len="sm"/>
          </a:ln>
        </p:spPr>
        <p:txBody>
          <a:bodyPr wrap="none" anchorCtr="1">
            <a:spAutoFit/>
          </a:bodyPr>
          <a:lstStyle/>
          <a:p>
            <a:r>
              <a:rPr lang="en-US">
                <a:latin typeface="Arial" charset="0"/>
              </a:rPr>
              <a:t>texture stretched</a:t>
            </a:r>
          </a:p>
          <a:p>
            <a:r>
              <a:rPr lang="en-US">
                <a:latin typeface="Arial" charset="0"/>
              </a:rPr>
              <a:t>over trapezoid </a:t>
            </a:r>
          </a:p>
          <a:p>
            <a:r>
              <a:rPr lang="en-US">
                <a:latin typeface="Arial" charset="0"/>
              </a:rPr>
              <a:t>showing effects of </a:t>
            </a:r>
          </a:p>
          <a:p>
            <a:r>
              <a:rPr lang="en-US">
                <a:latin typeface="Arial" charset="0"/>
              </a:rPr>
              <a:t>bilinear interpolation</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p:txBody>
          <a:bodyPr/>
          <a:lstStyle/>
          <a:p>
            <a:r>
              <a:rPr lang="en-US" smtClean="0"/>
              <a:t>Texture Parameters</a:t>
            </a:r>
          </a:p>
        </p:txBody>
      </p:sp>
      <p:sp>
        <p:nvSpPr>
          <p:cNvPr id="34821" name="Rectangle 3"/>
          <p:cNvSpPr>
            <a:spLocks noGrp="1" noChangeArrowheads="1"/>
          </p:cNvSpPr>
          <p:nvPr>
            <p:ph type="body" idx="1"/>
          </p:nvPr>
        </p:nvSpPr>
        <p:spPr/>
        <p:txBody>
          <a:bodyPr>
            <a:normAutofit/>
          </a:bodyPr>
          <a:lstStyle/>
          <a:p>
            <a:r>
              <a:rPr lang="en-US" smtClean="0"/>
              <a:t>OpenGL has a variety of parameters that determine how texture is applied</a:t>
            </a:r>
          </a:p>
          <a:p>
            <a:pPr lvl="1"/>
            <a:r>
              <a:rPr lang="en-US" smtClean="0"/>
              <a:t>Wrapping parameters determine what happens if s and t are outside the (0,1) range</a:t>
            </a:r>
          </a:p>
          <a:p>
            <a:pPr lvl="1"/>
            <a:r>
              <a:rPr lang="en-US" smtClean="0"/>
              <a:t>Filter modes allow us to use area averaging instead of point samples</a:t>
            </a:r>
          </a:p>
          <a:p>
            <a:pPr lvl="1"/>
            <a:r>
              <a:rPr lang="en-US" smtClean="0"/>
              <a:t>Mipmapping allows us to use textures at multiple resolutions</a:t>
            </a:r>
          </a:p>
          <a:p>
            <a:pPr lvl="1"/>
            <a:r>
              <a:rPr lang="en-US" smtClean="0"/>
              <a:t>Environment parameters determine how texture mapping interacts with shading</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a:noFill/>
        </p:spPr>
        <p:txBody>
          <a:bodyPr lIns="90488" tIns="44450" rIns="90488" bIns="44450"/>
          <a:lstStyle/>
          <a:p>
            <a:r>
              <a:rPr lang="en-US" smtClean="0"/>
              <a:t>Wrapping Mode</a:t>
            </a:r>
          </a:p>
        </p:txBody>
      </p:sp>
      <p:sp>
        <p:nvSpPr>
          <p:cNvPr id="35845" name="Rectangle 3"/>
          <p:cNvSpPr>
            <a:spLocks noGrp="1" noChangeArrowheads="1"/>
          </p:cNvSpPr>
          <p:nvPr>
            <p:ph type="body" idx="1"/>
          </p:nvPr>
        </p:nvSpPr>
        <p:spPr>
          <a:xfrm>
            <a:off x="990600" y="1752600"/>
            <a:ext cx="7089775" cy="2347913"/>
          </a:xfrm>
          <a:noFill/>
        </p:spPr>
        <p:txBody>
          <a:bodyPr lIns="90488" tIns="44450" rIns="90488" bIns="44450"/>
          <a:lstStyle/>
          <a:p>
            <a:pPr marL="342900" indent="-342900">
              <a:lnSpc>
                <a:spcPct val="90000"/>
              </a:lnSpc>
              <a:buFontTx/>
              <a:buNone/>
            </a:pPr>
            <a:r>
              <a:rPr lang="en-US" sz="2800" smtClean="0"/>
              <a:t>Clamping: if </a:t>
            </a:r>
            <a:r>
              <a:rPr lang="en-US" sz="2800" smtClean="0">
                <a:latin typeface="Times New Roman" charset="0"/>
              </a:rPr>
              <a:t>s,t &gt; 1</a:t>
            </a:r>
            <a:r>
              <a:rPr lang="en-US" sz="2800" smtClean="0"/>
              <a:t> use 1, if </a:t>
            </a:r>
            <a:r>
              <a:rPr lang="en-US" sz="2800" smtClean="0">
                <a:latin typeface="Times New Roman" charset="0"/>
              </a:rPr>
              <a:t>s,t &lt;0</a:t>
            </a:r>
            <a:r>
              <a:rPr lang="en-US" sz="2800" smtClean="0"/>
              <a:t> use 0</a:t>
            </a:r>
          </a:p>
          <a:p>
            <a:pPr marL="342900" indent="-342900">
              <a:lnSpc>
                <a:spcPct val="90000"/>
              </a:lnSpc>
              <a:buFontTx/>
              <a:buNone/>
            </a:pPr>
            <a:r>
              <a:rPr lang="en-US" sz="2800" smtClean="0"/>
              <a:t>Wrapping: use </a:t>
            </a:r>
            <a:r>
              <a:rPr lang="en-US" sz="2800" smtClean="0">
                <a:latin typeface="Times New Roman" charset="0"/>
              </a:rPr>
              <a:t>s,t</a:t>
            </a:r>
            <a:r>
              <a:rPr lang="en-US" sz="2800" smtClean="0"/>
              <a:t> modulo 1</a:t>
            </a:r>
          </a:p>
          <a:p>
            <a:pPr marL="742950" lvl="1" indent="-285750">
              <a:lnSpc>
                <a:spcPct val="90000"/>
              </a:lnSpc>
              <a:buFontTx/>
              <a:buNone/>
            </a:pPr>
            <a:r>
              <a:rPr lang="en-US" sz="2000" b="1" smtClean="0">
                <a:latin typeface="Courier New" charset="0"/>
              </a:rPr>
              <a:t>glTexParameteri( GL_TEXTURE_2D, </a:t>
            </a:r>
            <a:br>
              <a:rPr lang="en-US" sz="2000" b="1" smtClean="0">
                <a:latin typeface="Courier New" charset="0"/>
              </a:rPr>
            </a:br>
            <a:r>
              <a:rPr lang="en-US" sz="2000" b="1" smtClean="0">
                <a:latin typeface="Courier New" charset="0"/>
              </a:rPr>
              <a:t>   GL_TEXTURE_WRAP_S, GL_CLAMP )</a:t>
            </a:r>
            <a:endParaRPr lang="en-US" sz="2000" b="1" i="1" smtClean="0">
              <a:latin typeface="Courier New" charset="0"/>
            </a:endParaRPr>
          </a:p>
          <a:p>
            <a:pPr marL="742950" lvl="1" indent="-285750">
              <a:lnSpc>
                <a:spcPct val="90000"/>
              </a:lnSpc>
              <a:buFontTx/>
              <a:buNone/>
            </a:pPr>
            <a:r>
              <a:rPr lang="en-US" sz="2000" b="1" smtClean="0">
                <a:latin typeface="Courier New" charset="0"/>
              </a:rPr>
              <a:t>glTexParameteri( GL_TEXTURE_2D, </a:t>
            </a:r>
            <a:br>
              <a:rPr lang="en-US" sz="2000" b="1" smtClean="0">
                <a:latin typeface="Courier New" charset="0"/>
              </a:rPr>
            </a:br>
            <a:r>
              <a:rPr lang="en-US" sz="2000" b="1" smtClean="0">
                <a:latin typeface="Courier New" charset="0"/>
              </a:rPr>
              <a:t>   GL_TEXTURE_WRAP_T, GL_REPEAT )</a:t>
            </a:r>
            <a:endParaRPr lang="en-US" sz="2000" b="1" i="1" smtClean="0">
              <a:latin typeface="Courier New" charset="0"/>
            </a:endParaRPr>
          </a:p>
          <a:p>
            <a:pPr marL="342900" indent="-342900">
              <a:lnSpc>
                <a:spcPct val="90000"/>
              </a:lnSpc>
            </a:pPr>
            <a:endParaRPr lang="en-US" smtClean="0"/>
          </a:p>
        </p:txBody>
      </p:sp>
      <p:grpSp>
        <p:nvGrpSpPr>
          <p:cNvPr id="2" name="Group 4"/>
          <p:cNvGrpSpPr>
            <a:grpSpLocks/>
          </p:cNvGrpSpPr>
          <p:nvPr/>
        </p:nvGrpSpPr>
        <p:grpSpPr bwMode="auto">
          <a:xfrm>
            <a:off x="1616075" y="4313238"/>
            <a:ext cx="5119688" cy="1989137"/>
            <a:chOff x="1018" y="2717"/>
            <a:chExt cx="3225" cy="1253"/>
          </a:xfrm>
        </p:grpSpPr>
        <p:grpSp>
          <p:nvGrpSpPr>
            <p:cNvPr id="3" name="Group 5"/>
            <p:cNvGrpSpPr>
              <a:grpSpLocks/>
            </p:cNvGrpSpPr>
            <p:nvPr/>
          </p:nvGrpSpPr>
          <p:grpSpPr bwMode="auto">
            <a:xfrm>
              <a:off x="1018" y="2717"/>
              <a:ext cx="864" cy="1205"/>
              <a:chOff x="771" y="2611"/>
              <a:chExt cx="864" cy="1205"/>
            </a:xfrm>
          </p:grpSpPr>
          <p:sp>
            <p:nvSpPr>
              <p:cNvPr id="35854" name="Rectangle 6"/>
              <p:cNvSpPr>
                <a:spLocks noChangeArrowheads="1"/>
              </p:cNvSpPr>
              <p:nvPr/>
            </p:nvSpPr>
            <p:spPr bwMode="auto">
              <a:xfrm>
                <a:off x="872" y="3566"/>
                <a:ext cx="559" cy="250"/>
              </a:xfrm>
              <a:prstGeom prst="rect">
                <a:avLst/>
              </a:prstGeom>
              <a:noFill/>
              <a:ln w="9525">
                <a:noFill/>
                <a:miter lim="800000"/>
                <a:headEnd/>
                <a:tailEnd/>
              </a:ln>
            </p:spPr>
            <p:txBody>
              <a:bodyPr wrap="none" lIns="92075" tIns="46038" rIns="92075" bIns="46038">
                <a:spAutoFit/>
              </a:bodyPr>
              <a:lstStyle/>
              <a:p>
                <a:r>
                  <a:rPr lang="en-US" sz="2000"/>
                  <a:t>texture</a:t>
                </a:r>
              </a:p>
            </p:txBody>
          </p:sp>
          <p:sp>
            <p:nvSpPr>
              <p:cNvPr id="35855" name="Line 7"/>
              <p:cNvSpPr>
                <a:spLocks noChangeShapeType="1"/>
              </p:cNvSpPr>
              <p:nvPr/>
            </p:nvSpPr>
            <p:spPr bwMode="auto">
              <a:xfrm>
                <a:off x="925" y="3379"/>
                <a:ext cx="480" cy="0"/>
              </a:xfrm>
              <a:prstGeom prst="line">
                <a:avLst/>
              </a:prstGeom>
              <a:noFill/>
              <a:ln w="12700">
                <a:solidFill>
                  <a:schemeClr val="tx1"/>
                </a:solidFill>
                <a:round/>
                <a:headEnd type="none" w="sm" len="sm"/>
                <a:tailEnd type="stealth" w="med" len="med"/>
              </a:ln>
            </p:spPr>
            <p:txBody>
              <a:bodyPr wrap="none" anchor="ctr"/>
              <a:lstStyle/>
              <a:p>
                <a:endParaRPr lang="en-US"/>
              </a:p>
            </p:txBody>
          </p:sp>
          <p:sp>
            <p:nvSpPr>
              <p:cNvPr id="35856" name="Line 8"/>
              <p:cNvSpPr>
                <a:spLocks noChangeShapeType="1"/>
              </p:cNvSpPr>
              <p:nvPr/>
            </p:nvSpPr>
            <p:spPr bwMode="auto">
              <a:xfrm flipV="1">
                <a:off x="851" y="2899"/>
                <a:ext cx="0" cy="432"/>
              </a:xfrm>
              <a:prstGeom prst="line">
                <a:avLst/>
              </a:prstGeom>
              <a:noFill/>
              <a:ln w="12700">
                <a:solidFill>
                  <a:schemeClr val="tx1"/>
                </a:solidFill>
                <a:round/>
                <a:headEnd type="none" w="sm" len="sm"/>
                <a:tailEnd type="stealth" w="med" len="med"/>
              </a:ln>
            </p:spPr>
            <p:txBody>
              <a:bodyPr wrap="none" anchor="ctr"/>
              <a:lstStyle/>
              <a:p>
                <a:endParaRPr lang="en-US"/>
              </a:p>
            </p:txBody>
          </p:sp>
          <p:sp>
            <p:nvSpPr>
              <p:cNvPr id="35857" name="Rectangle 9"/>
              <p:cNvSpPr>
                <a:spLocks noChangeArrowheads="1"/>
              </p:cNvSpPr>
              <p:nvPr/>
            </p:nvSpPr>
            <p:spPr bwMode="auto">
              <a:xfrm>
                <a:off x="1443" y="3254"/>
                <a:ext cx="178" cy="250"/>
              </a:xfrm>
              <a:prstGeom prst="rect">
                <a:avLst/>
              </a:prstGeom>
              <a:noFill/>
              <a:ln w="9525">
                <a:noFill/>
                <a:miter lim="800000"/>
                <a:headEnd/>
                <a:tailEnd/>
              </a:ln>
            </p:spPr>
            <p:txBody>
              <a:bodyPr wrap="none" lIns="92075" tIns="46038" rIns="92075" bIns="46038">
                <a:spAutoFit/>
              </a:bodyPr>
              <a:lstStyle/>
              <a:p>
                <a:r>
                  <a:rPr lang="en-US" sz="2000"/>
                  <a:t>s</a:t>
                </a:r>
              </a:p>
            </p:txBody>
          </p:sp>
          <p:sp>
            <p:nvSpPr>
              <p:cNvPr id="35858" name="Rectangle 10"/>
              <p:cNvSpPr>
                <a:spLocks noChangeArrowheads="1"/>
              </p:cNvSpPr>
              <p:nvPr/>
            </p:nvSpPr>
            <p:spPr bwMode="auto">
              <a:xfrm>
                <a:off x="771" y="2630"/>
                <a:ext cx="160" cy="250"/>
              </a:xfrm>
              <a:prstGeom prst="rect">
                <a:avLst/>
              </a:prstGeom>
              <a:noFill/>
              <a:ln w="9525">
                <a:noFill/>
                <a:miter lim="800000"/>
                <a:headEnd/>
                <a:tailEnd/>
              </a:ln>
            </p:spPr>
            <p:txBody>
              <a:bodyPr wrap="none" lIns="92075" tIns="46038" rIns="92075" bIns="46038">
                <a:spAutoFit/>
              </a:bodyPr>
              <a:lstStyle/>
              <a:p>
                <a:r>
                  <a:rPr lang="en-US" sz="2000"/>
                  <a:t>t</a:t>
                </a:r>
              </a:p>
            </p:txBody>
          </p:sp>
          <p:pic>
            <p:nvPicPr>
              <p:cNvPr id="35859" name="Picture 11" descr="C:\SIGGRAPH\tex1x1.jpg"/>
              <p:cNvPicPr>
                <a:picLocks noChangeAspect="1" noChangeArrowheads="1"/>
              </p:cNvPicPr>
              <p:nvPr/>
            </p:nvPicPr>
            <p:blipFill>
              <a:blip r:embed="rId3" cstate="print"/>
              <a:srcRect l="21428" t="21428" r="21429" b="21429"/>
              <a:stretch>
                <a:fillRect/>
              </a:stretch>
            </p:blipFill>
            <p:spPr bwMode="auto">
              <a:xfrm>
                <a:off x="915" y="2611"/>
                <a:ext cx="720" cy="720"/>
              </a:xfrm>
              <a:prstGeom prst="rect">
                <a:avLst/>
              </a:prstGeom>
              <a:noFill/>
              <a:ln w="9525">
                <a:noFill/>
                <a:miter lim="800000"/>
                <a:headEnd/>
                <a:tailEnd/>
              </a:ln>
            </p:spPr>
          </p:pic>
        </p:grpSp>
        <p:grpSp>
          <p:nvGrpSpPr>
            <p:cNvPr id="4" name="Group 12"/>
            <p:cNvGrpSpPr>
              <a:grpSpLocks/>
            </p:cNvGrpSpPr>
            <p:nvPr/>
          </p:nvGrpSpPr>
          <p:grpSpPr bwMode="auto">
            <a:xfrm>
              <a:off x="3281" y="2717"/>
              <a:ext cx="962" cy="1253"/>
              <a:chOff x="3752" y="2659"/>
              <a:chExt cx="962" cy="1253"/>
            </a:xfrm>
          </p:grpSpPr>
          <p:sp>
            <p:nvSpPr>
              <p:cNvPr id="35852" name="Rectangle 13"/>
              <p:cNvSpPr>
                <a:spLocks noChangeArrowheads="1"/>
              </p:cNvSpPr>
              <p:nvPr/>
            </p:nvSpPr>
            <p:spPr bwMode="auto">
              <a:xfrm>
                <a:off x="3752" y="3470"/>
                <a:ext cx="962" cy="442"/>
              </a:xfrm>
              <a:prstGeom prst="rect">
                <a:avLst/>
              </a:prstGeom>
              <a:noFill/>
              <a:ln w="9525">
                <a:noFill/>
                <a:miter lim="800000"/>
                <a:headEnd/>
                <a:tailEnd/>
              </a:ln>
            </p:spPr>
            <p:txBody>
              <a:bodyPr wrap="none" lIns="92075" tIns="46038" rIns="92075" bIns="46038">
                <a:spAutoFit/>
              </a:bodyPr>
              <a:lstStyle/>
              <a:p>
                <a:pPr algn="ctr"/>
                <a:r>
                  <a:rPr lang="en-US" sz="2000"/>
                  <a:t>GL_CLAMP</a:t>
                </a:r>
              </a:p>
              <a:p>
                <a:pPr algn="ctr"/>
                <a:r>
                  <a:rPr lang="en-US" sz="2000"/>
                  <a:t>wrapping</a:t>
                </a:r>
              </a:p>
            </p:txBody>
          </p:sp>
          <p:pic>
            <p:nvPicPr>
              <p:cNvPr id="35853" name="Picture 14" descr="C:\SIGGRAPH\tex2x2c.jpg"/>
              <p:cNvPicPr>
                <a:picLocks noChangeAspect="1" noChangeArrowheads="1"/>
              </p:cNvPicPr>
              <p:nvPr/>
            </p:nvPicPr>
            <p:blipFill>
              <a:blip r:embed="rId4" cstate="print"/>
              <a:srcRect l="23599" t="23599" r="23601" b="23601"/>
              <a:stretch>
                <a:fillRect/>
              </a:stretch>
            </p:blipFill>
            <p:spPr bwMode="auto">
              <a:xfrm>
                <a:off x="3843" y="2659"/>
                <a:ext cx="720" cy="720"/>
              </a:xfrm>
              <a:prstGeom prst="rect">
                <a:avLst/>
              </a:prstGeom>
              <a:noFill/>
              <a:ln w="9525">
                <a:noFill/>
                <a:miter lim="800000"/>
                <a:headEnd/>
                <a:tailEnd/>
              </a:ln>
            </p:spPr>
          </p:pic>
        </p:grpSp>
        <p:grpSp>
          <p:nvGrpSpPr>
            <p:cNvPr id="5" name="Group 15"/>
            <p:cNvGrpSpPr>
              <a:grpSpLocks/>
            </p:cNvGrpSpPr>
            <p:nvPr/>
          </p:nvGrpSpPr>
          <p:grpSpPr bwMode="auto">
            <a:xfrm>
              <a:off x="2073" y="2717"/>
              <a:ext cx="1016" cy="1253"/>
              <a:chOff x="2150" y="2659"/>
              <a:chExt cx="1016" cy="1253"/>
            </a:xfrm>
          </p:grpSpPr>
          <p:sp>
            <p:nvSpPr>
              <p:cNvPr id="35850" name="Rectangle 16"/>
              <p:cNvSpPr>
                <a:spLocks noChangeArrowheads="1"/>
              </p:cNvSpPr>
              <p:nvPr/>
            </p:nvSpPr>
            <p:spPr bwMode="auto">
              <a:xfrm>
                <a:off x="2150" y="3470"/>
                <a:ext cx="1016" cy="442"/>
              </a:xfrm>
              <a:prstGeom prst="rect">
                <a:avLst/>
              </a:prstGeom>
              <a:noFill/>
              <a:ln w="9525">
                <a:noFill/>
                <a:miter lim="800000"/>
                <a:headEnd/>
                <a:tailEnd/>
              </a:ln>
            </p:spPr>
            <p:txBody>
              <a:bodyPr wrap="none" lIns="92075" tIns="46038" rIns="92075" bIns="46038">
                <a:spAutoFit/>
              </a:bodyPr>
              <a:lstStyle/>
              <a:p>
                <a:pPr algn="ctr"/>
                <a:r>
                  <a:rPr lang="en-US" sz="2000"/>
                  <a:t>GL_REPEAT</a:t>
                </a:r>
              </a:p>
              <a:p>
                <a:pPr algn="ctr"/>
                <a:r>
                  <a:rPr lang="en-US" sz="2000"/>
                  <a:t>wrapping</a:t>
                </a:r>
              </a:p>
            </p:txBody>
          </p:sp>
          <p:pic>
            <p:nvPicPr>
              <p:cNvPr id="35851" name="Picture 17" descr="C:\SIGGRAPH\tex2x2r.jpg"/>
              <p:cNvPicPr>
                <a:picLocks noChangeAspect="1" noChangeArrowheads="1"/>
              </p:cNvPicPr>
              <p:nvPr/>
            </p:nvPicPr>
            <p:blipFill>
              <a:blip r:embed="rId5" cstate="print"/>
              <a:srcRect l="24001" t="24001" r="23199" b="23199"/>
              <a:stretch>
                <a:fillRect/>
              </a:stretch>
            </p:blipFill>
            <p:spPr bwMode="auto">
              <a:xfrm>
                <a:off x="2307" y="2659"/>
                <a:ext cx="720" cy="720"/>
              </a:xfrm>
              <a:prstGeom prst="rect">
                <a:avLst/>
              </a:prstGeom>
              <a:noFill/>
              <a:ln w="9525">
                <a:noFill/>
                <a:miter lim="800000"/>
                <a:headEnd/>
                <a:tailEnd/>
              </a:ln>
            </p:spPr>
          </p:pic>
        </p:grpSp>
      </p:gr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a:xfrm>
            <a:off x="1371600" y="228600"/>
            <a:ext cx="6553200" cy="1066800"/>
          </a:xfrm>
          <a:noFill/>
        </p:spPr>
        <p:txBody>
          <a:bodyPr lIns="90488" tIns="44450" rIns="90488" bIns="44450">
            <a:normAutofit fontScale="90000"/>
          </a:bodyPr>
          <a:lstStyle/>
          <a:p>
            <a:r>
              <a:rPr lang="en-US" smtClean="0"/>
              <a:t>Magnification and Minification</a:t>
            </a:r>
          </a:p>
        </p:txBody>
      </p:sp>
      <p:grpSp>
        <p:nvGrpSpPr>
          <p:cNvPr id="2" name="Group 3"/>
          <p:cNvGrpSpPr>
            <a:grpSpLocks/>
          </p:cNvGrpSpPr>
          <p:nvPr/>
        </p:nvGrpSpPr>
        <p:grpSpPr bwMode="auto">
          <a:xfrm>
            <a:off x="685800" y="3429000"/>
            <a:ext cx="7659688" cy="2743200"/>
            <a:chOff x="468" y="2208"/>
            <a:chExt cx="4825" cy="1728"/>
          </a:xfrm>
        </p:grpSpPr>
        <p:sp>
          <p:nvSpPr>
            <p:cNvPr id="37895" name="Rectangle 4"/>
            <p:cNvSpPr>
              <a:spLocks noChangeArrowheads="1"/>
            </p:cNvSpPr>
            <p:nvPr/>
          </p:nvSpPr>
          <p:spPr bwMode="auto">
            <a:xfrm>
              <a:off x="636" y="2784"/>
              <a:ext cx="144" cy="144"/>
            </a:xfrm>
            <a:prstGeom prst="rect">
              <a:avLst/>
            </a:prstGeom>
            <a:solidFill>
              <a:schemeClr val="accent1"/>
            </a:solidFill>
            <a:ln w="9525">
              <a:noFill/>
              <a:miter lim="800000"/>
              <a:headEnd/>
              <a:tailEnd/>
            </a:ln>
          </p:spPr>
          <p:txBody>
            <a:bodyPr wrap="none" anchor="ctr"/>
            <a:lstStyle/>
            <a:p>
              <a:pPr algn="ctr"/>
              <a:endParaRPr lang="en-US"/>
            </a:p>
          </p:txBody>
        </p:sp>
        <p:grpSp>
          <p:nvGrpSpPr>
            <p:cNvPr id="3" name="Group 5"/>
            <p:cNvGrpSpPr>
              <a:grpSpLocks/>
            </p:cNvGrpSpPr>
            <p:nvPr/>
          </p:nvGrpSpPr>
          <p:grpSpPr bwMode="auto">
            <a:xfrm>
              <a:off x="1438" y="2208"/>
              <a:ext cx="1152" cy="1152"/>
              <a:chOff x="1438" y="2208"/>
              <a:chExt cx="1152" cy="1152"/>
            </a:xfrm>
          </p:grpSpPr>
          <p:sp>
            <p:nvSpPr>
              <p:cNvPr id="37942" name="Rectangle 6"/>
              <p:cNvSpPr>
                <a:spLocks noChangeArrowheads="1"/>
              </p:cNvSpPr>
              <p:nvPr/>
            </p:nvSpPr>
            <p:spPr bwMode="auto">
              <a:xfrm>
                <a:off x="1442" y="2212"/>
                <a:ext cx="1144" cy="1144"/>
              </a:xfrm>
              <a:prstGeom prst="rect">
                <a:avLst/>
              </a:prstGeom>
              <a:noFill/>
              <a:ln w="12700">
                <a:solidFill>
                  <a:schemeClr val="tx1"/>
                </a:solidFill>
                <a:miter lim="800000"/>
                <a:headEnd/>
                <a:tailEnd/>
              </a:ln>
            </p:spPr>
            <p:txBody>
              <a:bodyPr wrap="none" anchor="ctr"/>
              <a:lstStyle/>
              <a:p>
                <a:endParaRPr lang="en-US"/>
              </a:p>
            </p:txBody>
          </p:sp>
          <p:sp>
            <p:nvSpPr>
              <p:cNvPr id="37943" name="Line 7"/>
              <p:cNvSpPr>
                <a:spLocks noChangeShapeType="1"/>
              </p:cNvSpPr>
              <p:nvPr/>
            </p:nvSpPr>
            <p:spPr bwMode="auto">
              <a:xfrm>
                <a:off x="1438" y="2640"/>
                <a:ext cx="1152"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44" name="Line 8"/>
              <p:cNvSpPr>
                <a:spLocks noChangeShapeType="1"/>
              </p:cNvSpPr>
              <p:nvPr/>
            </p:nvSpPr>
            <p:spPr bwMode="auto">
              <a:xfrm>
                <a:off x="1870" y="2208"/>
                <a:ext cx="0" cy="115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45" name="Line 9"/>
              <p:cNvSpPr>
                <a:spLocks noChangeShapeType="1"/>
              </p:cNvSpPr>
              <p:nvPr/>
            </p:nvSpPr>
            <p:spPr bwMode="auto">
              <a:xfrm>
                <a:off x="1582" y="2208"/>
                <a:ext cx="0" cy="115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46" name="Line 10"/>
              <p:cNvSpPr>
                <a:spLocks noChangeShapeType="1"/>
              </p:cNvSpPr>
              <p:nvPr/>
            </p:nvSpPr>
            <p:spPr bwMode="auto">
              <a:xfrm>
                <a:off x="1726" y="2208"/>
                <a:ext cx="0" cy="115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47" name="Line 11"/>
              <p:cNvSpPr>
                <a:spLocks noChangeShapeType="1"/>
              </p:cNvSpPr>
              <p:nvPr/>
            </p:nvSpPr>
            <p:spPr bwMode="auto">
              <a:xfrm>
                <a:off x="2014" y="2208"/>
                <a:ext cx="0" cy="115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48" name="Line 12"/>
              <p:cNvSpPr>
                <a:spLocks noChangeShapeType="1"/>
              </p:cNvSpPr>
              <p:nvPr/>
            </p:nvSpPr>
            <p:spPr bwMode="auto">
              <a:xfrm>
                <a:off x="2158" y="2208"/>
                <a:ext cx="0" cy="115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49" name="Line 13"/>
              <p:cNvSpPr>
                <a:spLocks noChangeShapeType="1"/>
              </p:cNvSpPr>
              <p:nvPr/>
            </p:nvSpPr>
            <p:spPr bwMode="auto">
              <a:xfrm>
                <a:off x="1438" y="2496"/>
                <a:ext cx="1152"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50" name="Line 14"/>
              <p:cNvSpPr>
                <a:spLocks noChangeShapeType="1"/>
              </p:cNvSpPr>
              <p:nvPr/>
            </p:nvSpPr>
            <p:spPr bwMode="auto">
              <a:xfrm>
                <a:off x="1438" y="2352"/>
                <a:ext cx="1152"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51" name="Line 15"/>
              <p:cNvSpPr>
                <a:spLocks noChangeShapeType="1"/>
              </p:cNvSpPr>
              <p:nvPr/>
            </p:nvSpPr>
            <p:spPr bwMode="auto">
              <a:xfrm>
                <a:off x="1438" y="2784"/>
                <a:ext cx="1152"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52" name="Line 16"/>
              <p:cNvSpPr>
                <a:spLocks noChangeShapeType="1"/>
              </p:cNvSpPr>
              <p:nvPr/>
            </p:nvSpPr>
            <p:spPr bwMode="auto">
              <a:xfrm>
                <a:off x="1438" y="2928"/>
                <a:ext cx="1152"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53" name="Line 17"/>
              <p:cNvSpPr>
                <a:spLocks noChangeShapeType="1"/>
              </p:cNvSpPr>
              <p:nvPr/>
            </p:nvSpPr>
            <p:spPr bwMode="auto">
              <a:xfrm>
                <a:off x="2302" y="2208"/>
                <a:ext cx="0" cy="115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54" name="Line 18"/>
              <p:cNvSpPr>
                <a:spLocks noChangeShapeType="1"/>
              </p:cNvSpPr>
              <p:nvPr/>
            </p:nvSpPr>
            <p:spPr bwMode="auto">
              <a:xfrm>
                <a:off x="2446" y="2208"/>
                <a:ext cx="0" cy="115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55" name="Line 19"/>
              <p:cNvSpPr>
                <a:spLocks noChangeShapeType="1"/>
              </p:cNvSpPr>
              <p:nvPr/>
            </p:nvSpPr>
            <p:spPr bwMode="auto">
              <a:xfrm>
                <a:off x="1438" y="3072"/>
                <a:ext cx="1152"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56" name="Line 20"/>
              <p:cNvSpPr>
                <a:spLocks noChangeShapeType="1"/>
              </p:cNvSpPr>
              <p:nvPr/>
            </p:nvSpPr>
            <p:spPr bwMode="auto">
              <a:xfrm>
                <a:off x="1438" y="3216"/>
                <a:ext cx="1152" cy="0"/>
              </a:xfrm>
              <a:prstGeom prst="line">
                <a:avLst/>
              </a:prstGeom>
              <a:noFill/>
              <a:ln w="12700">
                <a:solidFill>
                  <a:schemeClr val="tx1"/>
                </a:solidFill>
                <a:round/>
                <a:headEnd type="none" w="sm" len="sm"/>
                <a:tailEnd type="none" w="sm" len="sm"/>
              </a:ln>
            </p:spPr>
            <p:txBody>
              <a:bodyPr wrap="none" anchor="ctr"/>
              <a:lstStyle/>
              <a:p>
                <a:endParaRPr lang="en-US"/>
              </a:p>
            </p:txBody>
          </p:sp>
        </p:grpSp>
        <p:grpSp>
          <p:nvGrpSpPr>
            <p:cNvPr id="4" name="Group 21"/>
            <p:cNvGrpSpPr>
              <a:grpSpLocks/>
            </p:cNvGrpSpPr>
            <p:nvPr/>
          </p:nvGrpSpPr>
          <p:grpSpPr bwMode="auto">
            <a:xfrm>
              <a:off x="631" y="2784"/>
              <a:ext cx="288" cy="288"/>
              <a:chOff x="631" y="2784"/>
              <a:chExt cx="288" cy="288"/>
            </a:xfrm>
          </p:grpSpPr>
          <p:sp>
            <p:nvSpPr>
              <p:cNvPr id="37936" name="Line 22"/>
              <p:cNvSpPr>
                <a:spLocks noChangeShapeType="1"/>
              </p:cNvSpPr>
              <p:nvPr/>
            </p:nvSpPr>
            <p:spPr bwMode="auto">
              <a:xfrm>
                <a:off x="775" y="2784"/>
                <a:ext cx="0" cy="288"/>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37" name="Line 23"/>
              <p:cNvSpPr>
                <a:spLocks noChangeShapeType="1"/>
              </p:cNvSpPr>
              <p:nvPr/>
            </p:nvSpPr>
            <p:spPr bwMode="auto">
              <a:xfrm>
                <a:off x="631" y="2784"/>
                <a:ext cx="0" cy="288"/>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38" name="Line 24"/>
              <p:cNvSpPr>
                <a:spLocks noChangeShapeType="1"/>
              </p:cNvSpPr>
              <p:nvPr/>
            </p:nvSpPr>
            <p:spPr bwMode="auto">
              <a:xfrm>
                <a:off x="919" y="2784"/>
                <a:ext cx="0" cy="288"/>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39" name="Line 25"/>
              <p:cNvSpPr>
                <a:spLocks noChangeShapeType="1"/>
              </p:cNvSpPr>
              <p:nvPr/>
            </p:nvSpPr>
            <p:spPr bwMode="auto">
              <a:xfrm flipH="1">
                <a:off x="631" y="2784"/>
                <a:ext cx="288"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40" name="Line 26"/>
              <p:cNvSpPr>
                <a:spLocks noChangeShapeType="1"/>
              </p:cNvSpPr>
              <p:nvPr/>
            </p:nvSpPr>
            <p:spPr bwMode="auto">
              <a:xfrm flipH="1">
                <a:off x="631" y="2928"/>
                <a:ext cx="288"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41" name="Line 27"/>
              <p:cNvSpPr>
                <a:spLocks noChangeShapeType="1"/>
              </p:cNvSpPr>
              <p:nvPr/>
            </p:nvSpPr>
            <p:spPr bwMode="auto">
              <a:xfrm flipH="1">
                <a:off x="631" y="3072"/>
                <a:ext cx="288" cy="0"/>
              </a:xfrm>
              <a:prstGeom prst="line">
                <a:avLst/>
              </a:prstGeom>
              <a:noFill/>
              <a:ln w="12700">
                <a:solidFill>
                  <a:schemeClr val="tx1"/>
                </a:solidFill>
                <a:round/>
                <a:headEnd type="none" w="sm" len="sm"/>
                <a:tailEnd type="none" w="sm" len="sm"/>
              </a:ln>
            </p:spPr>
            <p:txBody>
              <a:bodyPr wrap="none" anchor="ctr"/>
              <a:lstStyle/>
              <a:p>
                <a:endParaRPr lang="en-US"/>
              </a:p>
            </p:txBody>
          </p:sp>
        </p:grpSp>
        <p:grpSp>
          <p:nvGrpSpPr>
            <p:cNvPr id="5" name="Group 28"/>
            <p:cNvGrpSpPr>
              <a:grpSpLocks/>
            </p:cNvGrpSpPr>
            <p:nvPr/>
          </p:nvGrpSpPr>
          <p:grpSpPr bwMode="auto">
            <a:xfrm>
              <a:off x="3262" y="2208"/>
              <a:ext cx="1152" cy="1152"/>
              <a:chOff x="3262" y="2208"/>
              <a:chExt cx="1152" cy="1152"/>
            </a:xfrm>
          </p:grpSpPr>
          <p:sp>
            <p:nvSpPr>
              <p:cNvPr id="37921" name="Rectangle 29"/>
              <p:cNvSpPr>
                <a:spLocks noChangeArrowheads="1"/>
              </p:cNvSpPr>
              <p:nvPr/>
            </p:nvSpPr>
            <p:spPr bwMode="auto">
              <a:xfrm>
                <a:off x="3266" y="2212"/>
                <a:ext cx="1144" cy="1144"/>
              </a:xfrm>
              <a:prstGeom prst="rect">
                <a:avLst/>
              </a:prstGeom>
              <a:noFill/>
              <a:ln w="12700">
                <a:solidFill>
                  <a:schemeClr val="tx1"/>
                </a:solidFill>
                <a:miter lim="800000"/>
                <a:headEnd/>
                <a:tailEnd/>
              </a:ln>
            </p:spPr>
            <p:txBody>
              <a:bodyPr wrap="none" anchor="ctr"/>
              <a:lstStyle/>
              <a:p>
                <a:endParaRPr lang="en-US"/>
              </a:p>
            </p:txBody>
          </p:sp>
          <p:sp>
            <p:nvSpPr>
              <p:cNvPr id="37922" name="Line 30"/>
              <p:cNvSpPr>
                <a:spLocks noChangeShapeType="1"/>
              </p:cNvSpPr>
              <p:nvPr/>
            </p:nvSpPr>
            <p:spPr bwMode="auto">
              <a:xfrm>
                <a:off x="3262" y="2640"/>
                <a:ext cx="1152"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23" name="Line 31"/>
              <p:cNvSpPr>
                <a:spLocks noChangeShapeType="1"/>
              </p:cNvSpPr>
              <p:nvPr/>
            </p:nvSpPr>
            <p:spPr bwMode="auto">
              <a:xfrm>
                <a:off x="3694" y="2208"/>
                <a:ext cx="0" cy="115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24" name="Line 32"/>
              <p:cNvSpPr>
                <a:spLocks noChangeShapeType="1"/>
              </p:cNvSpPr>
              <p:nvPr/>
            </p:nvSpPr>
            <p:spPr bwMode="auto">
              <a:xfrm>
                <a:off x="3406" y="2208"/>
                <a:ext cx="0" cy="115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25" name="Line 33"/>
              <p:cNvSpPr>
                <a:spLocks noChangeShapeType="1"/>
              </p:cNvSpPr>
              <p:nvPr/>
            </p:nvSpPr>
            <p:spPr bwMode="auto">
              <a:xfrm>
                <a:off x="3550" y="2208"/>
                <a:ext cx="0" cy="115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26" name="Line 34"/>
              <p:cNvSpPr>
                <a:spLocks noChangeShapeType="1"/>
              </p:cNvSpPr>
              <p:nvPr/>
            </p:nvSpPr>
            <p:spPr bwMode="auto">
              <a:xfrm>
                <a:off x="3838" y="2208"/>
                <a:ext cx="0" cy="115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27" name="Line 35"/>
              <p:cNvSpPr>
                <a:spLocks noChangeShapeType="1"/>
              </p:cNvSpPr>
              <p:nvPr/>
            </p:nvSpPr>
            <p:spPr bwMode="auto">
              <a:xfrm>
                <a:off x="3982" y="2208"/>
                <a:ext cx="0" cy="115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28" name="Line 36"/>
              <p:cNvSpPr>
                <a:spLocks noChangeShapeType="1"/>
              </p:cNvSpPr>
              <p:nvPr/>
            </p:nvSpPr>
            <p:spPr bwMode="auto">
              <a:xfrm>
                <a:off x="3262" y="2496"/>
                <a:ext cx="1152"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29" name="Line 37"/>
              <p:cNvSpPr>
                <a:spLocks noChangeShapeType="1"/>
              </p:cNvSpPr>
              <p:nvPr/>
            </p:nvSpPr>
            <p:spPr bwMode="auto">
              <a:xfrm>
                <a:off x="3262" y="2352"/>
                <a:ext cx="1152"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30" name="Line 38"/>
              <p:cNvSpPr>
                <a:spLocks noChangeShapeType="1"/>
              </p:cNvSpPr>
              <p:nvPr/>
            </p:nvSpPr>
            <p:spPr bwMode="auto">
              <a:xfrm>
                <a:off x="3262" y="2784"/>
                <a:ext cx="1152"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31" name="Line 39"/>
              <p:cNvSpPr>
                <a:spLocks noChangeShapeType="1"/>
              </p:cNvSpPr>
              <p:nvPr/>
            </p:nvSpPr>
            <p:spPr bwMode="auto">
              <a:xfrm>
                <a:off x="3262" y="2928"/>
                <a:ext cx="1152"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32" name="Line 40"/>
              <p:cNvSpPr>
                <a:spLocks noChangeShapeType="1"/>
              </p:cNvSpPr>
              <p:nvPr/>
            </p:nvSpPr>
            <p:spPr bwMode="auto">
              <a:xfrm>
                <a:off x="4126" y="2208"/>
                <a:ext cx="0" cy="115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33" name="Line 41"/>
              <p:cNvSpPr>
                <a:spLocks noChangeShapeType="1"/>
              </p:cNvSpPr>
              <p:nvPr/>
            </p:nvSpPr>
            <p:spPr bwMode="auto">
              <a:xfrm>
                <a:off x="4270" y="2208"/>
                <a:ext cx="0" cy="1152"/>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34" name="Line 42"/>
              <p:cNvSpPr>
                <a:spLocks noChangeShapeType="1"/>
              </p:cNvSpPr>
              <p:nvPr/>
            </p:nvSpPr>
            <p:spPr bwMode="auto">
              <a:xfrm>
                <a:off x="3262" y="3072"/>
                <a:ext cx="1152"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35" name="Line 43"/>
              <p:cNvSpPr>
                <a:spLocks noChangeShapeType="1"/>
              </p:cNvSpPr>
              <p:nvPr/>
            </p:nvSpPr>
            <p:spPr bwMode="auto">
              <a:xfrm>
                <a:off x="3262" y="3216"/>
                <a:ext cx="1152" cy="0"/>
              </a:xfrm>
              <a:prstGeom prst="line">
                <a:avLst/>
              </a:prstGeom>
              <a:noFill/>
              <a:ln w="12700">
                <a:solidFill>
                  <a:schemeClr val="tx1"/>
                </a:solidFill>
                <a:round/>
                <a:headEnd type="none" w="sm" len="sm"/>
                <a:tailEnd type="none" w="sm" len="sm"/>
              </a:ln>
            </p:spPr>
            <p:txBody>
              <a:bodyPr wrap="none" anchor="ctr"/>
              <a:lstStyle/>
              <a:p>
                <a:endParaRPr lang="en-US"/>
              </a:p>
            </p:txBody>
          </p:sp>
        </p:grpSp>
        <p:grpSp>
          <p:nvGrpSpPr>
            <p:cNvPr id="6" name="Group 44"/>
            <p:cNvGrpSpPr>
              <a:grpSpLocks/>
            </p:cNvGrpSpPr>
            <p:nvPr/>
          </p:nvGrpSpPr>
          <p:grpSpPr bwMode="auto">
            <a:xfrm>
              <a:off x="4824" y="2640"/>
              <a:ext cx="288" cy="288"/>
              <a:chOff x="4824" y="2640"/>
              <a:chExt cx="288" cy="288"/>
            </a:xfrm>
          </p:grpSpPr>
          <p:sp>
            <p:nvSpPr>
              <p:cNvPr id="37915" name="Line 45"/>
              <p:cNvSpPr>
                <a:spLocks noChangeShapeType="1"/>
              </p:cNvSpPr>
              <p:nvPr/>
            </p:nvSpPr>
            <p:spPr bwMode="auto">
              <a:xfrm>
                <a:off x="4968" y="2640"/>
                <a:ext cx="0" cy="288"/>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16" name="Line 46"/>
              <p:cNvSpPr>
                <a:spLocks noChangeShapeType="1"/>
              </p:cNvSpPr>
              <p:nvPr/>
            </p:nvSpPr>
            <p:spPr bwMode="auto">
              <a:xfrm>
                <a:off x="4824" y="2640"/>
                <a:ext cx="0" cy="288"/>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17" name="Line 47"/>
              <p:cNvSpPr>
                <a:spLocks noChangeShapeType="1"/>
              </p:cNvSpPr>
              <p:nvPr/>
            </p:nvSpPr>
            <p:spPr bwMode="auto">
              <a:xfrm>
                <a:off x="5112" y="2640"/>
                <a:ext cx="0" cy="288"/>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18" name="Line 48"/>
              <p:cNvSpPr>
                <a:spLocks noChangeShapeType="1"/>
              </p:cNvSpPr>
              <p:nvPr/>
            </p:nvSpPr>
            <p:spPr bwMode="auto">
              <a:xfrm flipH="1">
                <a:off x="4824" y="2640"/>
                <a:ext cx="288"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19" name="Line 49"/>
              <p:cNvSpPr>
                <a:spLocks noChangeShapeType="1"/>
              </p:cNvSpPr>
              <p:nvPr/>
            </p:nvSpPr>
            <p:spPr bwMode="auto">
              <a:xfrm flipH="1">
                <a:off x="4824" y="2784"/>
                <a:ext cx="288" cy="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37920" name="Line 50"/>
              <p:cNvSpPr>
                <a:spLocks noChangeShapeType="1"/>
              </p:cNvSpPr>
              <p:nvPr/>
            </p:nvSpPr>
            <p:spPr bwMode="auto">
              <a:xfrm flipH="1">
                <a:off x="4824" y="2928"/>
                <a:ext cx="288" cy="0"/>
              </a:xfrm>
              <a:prstGeom prst="line">
                <a:avLst/>
              </a:prstGeom>
              <a:noFill/>
              <a:ln w="12700">
                <a:solidFill>
                  <a:schemeClr val="tx1"/>
                </a:solidFill>
                <a:round/>
                <a:headEnd type="none" w="sm" len="sm"/>
                <a:tailEnd type="none" w="sm" len="sm"/>
              </a:ln>
            </p:spPr>
            <p:txBody>
              <a:bodyPr wrap="none" anchor="ctr"/>
              <a:lstStyle/>
              <a:p>
                <a:endParaRPr lang="en-US"/>
              </a:p>
            </p:txBody>
          </p:sp>
        </p:grpSp>
        <p:sp>
          <p:nvSpPr>
            <p:cNvPr id="37900" name="Rectangle 51"/>
            <p:cNvSpPr>
              <a:spLocks noChangeArrowheads="1"/>
            </p:cNvSpPr>
            <p:nvPr/>
          </p:nvSpPr>
          <p:spPr bwMode="auto">
            <a:xfrm>
              <a:off x="468" y="3456"/>
              <a:ext cx="614" cy="250"/>
            </a:xfrm>
            <a:prstGeom prst="rect">
              <a:avLst/>
            </a:prstGeom>
            <a:noFill/>
            <a:ln w="9525">
              <a:noFill/>
              <a:miter lim="800000"/>
              <a:headEnd/>
              <a:tailEnd/>
            </a:ln>
          </p:spPr>
          <p:txBody>
            <a:bodyPr wrap="none" lIns="92075" tIns="46038" rIns="92075" bIns="46038">
              <a:spAutoFit/>
            </a:bodyPr>
            <a:lstStyle/>
            <a:p>
              <a:r>
                <a:rPr lang="en-US" sz="2000"/>
                <a:t>Texture</a:t>
              </a:r>
            </a:p>
          </p:txBody>
        </p:sp>
        <p:sp>
          <p:nvSpPr>
            <p:cNvPr id="37901" name="Rectangle 52"/>
            <p:cNvSpPr>
              <a:spLocks noChangeArrowheads="1"/>
            </p:cNvSpPr>
            <p:nvPr/>
          </p:nvSpPr>
          <p:spPr bwMode="auto">
            <a:xfrm>
              <a:off x="1690" y="3456"/>
              <a:ext cx="649" cy="250"/>
            </a:xfrm>
            <a:prstGeom prst="rect">
              <a:avLst/>
            </a:prstGeom>
            <a:noFill/>
            <a:ln w="9525">
              <a:noFill/>
              <a:miter lim="800000"/>
              <a:headEnd/>
              <a:tailEnd/>
            </a:ln>
          </p:spPr>
          <p:txBody>
            <a:bodyPr wrap="none" lIns="92075" tIns="46038" rIns="92075" bIns="46038">
              <a:spAutoFit/>
            </a:bodyPr>
            <a:lstStyle/>
            <a:p>
              <a:r>
                <a:rPr lang="en-US" sz="2000"/>
                <a:t>Polygon</a:t>
              </a:r>
            </a:p>
          </p:txBody>
        </p:sp>
        <p:sp>
          <p:nvSpPr>
            <p:cNvPr id="37902" name="Rectangle 53"/>
            <p:cNvSpPr>
              <a:spLocks noChangeArrowheads="1"/>
            </p:cNvSpPr>
            <p:nvPr/>
          </p:nvSpPr>
          <p:spPr bwMode="auto">
            <a:xfrm>
              <a:off x="812" y="3686"/>
              <a:ext cx="1020" cy="250"/>
            </a:xfrm>
            <a:prstGeom prst="rect">
              <a:avLst/>
            </a:prstGeom>
            <a:noFill/>
            <a:ln w="9525">
              <a:noFill/>
              <a:miter lim="800000"/>
              <a:headEnd/>
              <a:tailEnd/>
            </a:ln>
          </p:spPr>
          <p:txBody>
            <a:bodyPr wrap="none" lIns="92075" tIns="46038" rIns="92075" bIns="46038">
              <a:spAutoFit/>
            </a:bodyPr>
            <a:lstStyle/>
            <a:p>
              <a:r>
                <a:rPr lang="en-US" sz="2000"/>
                <a:t>Magnification</a:t>
              </a:r>
            </a:p>
          </p:txBody>
        </p:sp>
        <p:sp>
          <p:nvSpPr>
            <p:cNvPr id="37903" name="Rectangle 54"/>
            <p:cNvSpPr>
              <a:spLocks noChangeArrowheads="1"/>
            </p:cNvSpPr>
            <p:nvPr/>
          </p:nvSpPr>
          <p:spPr bwMode="auto">
            <a:xfrm>
              <a:off x="4028" y="3686"/>
              <a:ext cx="913" cy="250"/>
            </a:xfrm>
            <a:prstGeom prst="rect">
              <a:avLst/>
            </a:prstGeom>
            <a:noFill/>
            <a:ln w="9525">
              <a:noFill/>
              <a:miter lim="800000"/>
              <a:headEnd/>
              <a:tailEnd/>
            </a:ln>
          </p:spPr>
          <p:txBody>
            <a:bodyPr wrap="none" lIns="92075" tIns="46038" rIns="92075" bIns="46038">
              <a:spAutoFit/>
            </a:bodyPr>
            <a:lstStyle/>
            <a:p>
              <a:r>
                <a:rPr lang="en-US" sz="2000"/>
                <a:t>Minification</a:t>
              </a:r>
            </a:p>
          </p:txBody>
        </p:sp>
        <p:sp>
          <p:nvSpPr>
            <p:cNvPr id="37904" name="Rectangle 55"/>
            <p:cNvSpPr>
              <a:spLocks noChangeArrowheads="1"/>
            </p:cNvSpPr>
            <p:nvPr/>
          </p:nvSpPr>
          <p:spPr bwMode="auto">
            <a:xfrm>
              <a:off x="3406" y="2352"/>
              <a:ext cx="288" cy="288"/>
            </a:xfrm>
            <a:prstGeom prst="rect">
              <a:avLst/>
            </a:prstGeom>
            <a:solidFill>
              <a:schemeClr val="accent1"/>
            </a:solidFill>
            <a:ln w="9525">
              <a:noFill/>
              <a:miter lim="800000"/>
              <a:headEnd/>
              <a:tailEnd/>
            </a:ln>
          </p:spPr>
          <p:txBody>
            <a:bodyPr wrap="none" anchor="ctr"/>
            <a:lstStyle/>
            <a:p>
              <a:endParaRPr lang="en-US"/>
            </a:p>
          </p:txBody>
        </p:sp>
        <p:sp>
          <p:nvSpPr>
            <p:cNvPr id="37905" name="Rectangle 56"/>
            <p:cNvSpPr>
              <a:spLocks noChangeArrowheads="1"/>
            </p:cNvSpPr>
            <p:nvPr/>
          </p:nvSpPr>
          <p:spPr bwMode="auto">
            <a:xfrm>
              <a:off x="4644" y="3456"/>
              <a:ext cx="649" cy="250"/>
            </a:xfrm>
            <a:prstGeom prst="rect">
              <a:avLst/>
            </a:prstGeom>
            <a:noFill/>
            <a:ln w="9525">
              <a:noFill/>
              <a:miter lim="800000"/>
              <a:headEnd/>
              <a:tailEnd/>
            </a:ln>
          </p:spPr>
          <p:txBody>
            <a:bodyPr wrap="none" lIns="92075" tIns="46038" rIns="92075" bIns="46038">
              <a:spAutoFit/>
            </a:bodyPr>
            <a:lstStyle/>
            <a:p>
              <a:r>
                <a:rPr lang="en-US" sz="2000"/>
                <a:t>Polygon</a:t>
              </a:r>
            </a:p>
          </p:txBody>
        </p:sp>
        <p:sp>
          <p:nvSpPr>
            <p:cNvPr id="37906" name="Rectangle 57"/>
            <p:cNvSpPr>
              <a:spLocks noChangeArrowheads="1"/>
            </p:cNvSpPr>
            <p:nvPr/>
          </p:nvSpPr>
          <p:spPr bwMode="auto">
            <a:xfrm>
              <a:off x="3531" y="3456"/>
              <a:ext cx="614" cy="250"/>
            </a:xfrm>
            <a:prstGeom prst="rect">
              <a:avLst/>
            </a:prstGeom>
            <a:noFill/>
            <a:ln w="9525">
              <a:noFill/>
              <a:miter lim="800000"/>
              <a:headEnd/>
              <a:tailEnd/>
            </a:ln>
          </p:spPr>
          <p:txBody>
            <a:bodyPr wrap="none" lIns="92075" tIns="46038" rIns="92075" bIns="46038">
              <a:spAutoFit/>
            </a:bodyPr>
            <a:lstStyle/>
            <a:p>
              <a:r>
                <a:rPr lang="en-US" sz="2000"/>
                <a:t>Texture</a:t>
              </a:r>
            </a:p>
          </p:txBody>
        </p:sp>
        <p:sp>
          <p:nvSpPr>
            <p:cNvPr id="37907" name="Line 58"/>
            <p:cNvSpPr>
              <a:spLocks noChangeShapeType="1"/>
            </p:cNvSpPr>
            <p:nvPr/>
          </p:nvSpPr>
          <p:spPr bwMode="auto">
            <a:xfrm flipV="1">
              <a:off x="622" y="2208"/>
              <a:ext cx="816" cy="576"/>
            </a:xfrm>
            <a:prstGeom prst="line">
              <a:avLst/>
            </a:prstGeom>
            <a:noFill/>
            <a:ln w="12700">
              <a:solidFill>
                <a:schemeClr val="tx1"/>
              </a:solidFill>
              <a:round/>
              <a:headEnd type="none" w="sm" len="sm"/>
              <a:tailEnd type="stealth" w="med" len="med"/>
            </a:ln>
          </p:spPr>
          <p:txBody>
            <a:bodyPr wrap="none" anchor="ctr"/>
            <a:lstStyle/>
            <a:p>
              <a:endParaRPr lang="en-US"/>
            </a:p>
          </p:txBody>
        </p:sp>
        <p:sp>
          <p:nvSpPr>
            <p:cNvPr id="37908" name="Line 59"/>
            <p:cNvSpPr>
              <a:spLocks noChangeShapeType="1"/>
            </p:cNvSpPr>
            <p:nvPr/>
          </p:nvSpPr>
          <p:spPr bwMode="auto">
            <a:xfrm flipV="1">
              <a:off x="766" y="2208"/>
              <a:ext cx="1248" cy="576"/>
            </a:xfrm>
            <a:prstGeom prst="line">
              <a:avLst/>
            </a:prstGeom>
            <a:noFill/>
            <a:ln w="12700">
              <a:solidFill>
                <a:schemeClr val="tx1"/>
              </a:solidFill>
              <a:round/>
              <a:headEnd type="none" w="sm" len="sm"/>
              <a:tailEnd type="stealth" w="med" len="med"/>
            </a:ln>
          </p:spPr>
          <p:txBody>
            <a:bodyPr wrap="none" anchor="ctr"/>
            <a:lstStyle/>
            <a:p>
              <a:endParaRPr lang="en-US"/>
            </a:p>
          </p:txBody>
        </p:sp>
        <p:sp>
          <p:nvSpPr>
            <p:cNvPr id="37909" name="Line 60"/>
            <p:cNvSpPr>
              <a:spLocks noChangeShapeType="1"/>
            </p:cNvSpPr>
            <p:nvPr/>
          </p:nvSpPr>
          <p:spPr bwMode="auto">
            <a:xfrm flipV="1">
              <a:off x="622" y="2784"/>
              <a:ext cx="816" cy="144"/>
            </a:xfrm>
            <a:prstGeom prst="line">
              <a:avLst/>
            </a:prstGeom>
            <a:noFill/>
            <a:ln w="12700">
              <a:solidFill>
                <a:schemeClr val="tx1"/>
              </a:solidFill>
              <a:round/>
              <a:headEnd type="none" w="sm" len="sm"/>
              <a:tailEnd type="stealth" w="med" len="med"/>
            </a:ln>
          </p:spPr>
          <p:txBody>
            <a:bodyPr wrap="none" anchor="ctr"/>
            <a:lstStyle/>
            <a:p>
              <a:endParaRPr lang="en-US"/>
            </a:p>
          </p:txBody>
        </p:sp>
        <p:sp>
          <p:nvSpPr>
            <p:cNvPr id="37910" name="Line 61"/>
            <p:cNvSpPr>
              <a:spLocks noChangeShapeType="1"/>
            </p:cNvSpPr>
            <p:nvPr/>
          </p:nvSpPr>
          <p:spPr bwMode="auto">
            <a:xfrm flipV="1">
              <a:off x="814" y="2784"/>
              <a:ext cx="1200" cy="144"/>
            </a:xfrm>
            <a:prstGeom prst="line">
              <a:avLst/>
            </a:prstGeom>
            <a:noFill/>
            <a:ln w="12700">
              <a:solidFill>
                <a:schemeClr val="tx1"/>
              </a:solidFill>
              <a:round/>
              <a:headEnd type="none" w="sm" len="sm"/>
              <a:tailEnd type="stealth" w="med" len="med"/>
            </a:ln>
          </p:spPr>
          <p:txBody>
            <a:bodyPr wrap="none" anchor="ctr"/>
            <a:lstStyle/>
            <a:p>
              <a:endParaRPr lang="en-US"/>
            </a:p>
          </p:txBody>
        </p:sp>
        <p:sp>
          <p:nvSpPr>
            <p:cNvPr id="37911" name="Line 62"/>
            <p:cNvSpPr>
              <a:spLocks noChangeShapeType="1"/>
            </p:cNvSpPr>
            <p:nvPr/>
          </p:nvSpPr>
          <p:spPr bwMode="auto">
            <a:xfrm>
              <a:off x="3694" y="2352"/>
              <a:ext cx="1296" cy="288"/>
            </a:xfrm>
            <a:prstGeom prst="line">
              <a:avLst/>
            </a:prstGeom>
            <a:noFill/>
            <a:ln w="12700">
              <a:solidFill>
                <a:schemeClr val="tx1"/>
              </a:solidFill>
              <a:round/>
              <a:headEnd type="none" w="sm" len="sm"/>
              <a:tailEnd type="stealth" w="med" len="med"/>
            </a:ln>
          </p:spPr>
          <p:txBody>
            <a:bodyPr wrap="none" anchor="ctr"/>
            <a:lstStyle/>
            <a:p>
              <a:endParaRPr lang="en-US"/>
            </a:p>
          </p:txBody>
        </p:sp>
        <p:sp>
          <p:nvSpPr>
            <p:cNvPr id="37912" name="Line 63"/>
            <p:cNvSpPr>
              <a:spLocks noChangeShapeType="1"/>
            </p:cNvSpPr>
            <p:nvPr/>
          </p:nvSpPr>
          <p:spPr bwMode="auto">
            <a:xfrm>
              <a:off x="3694" y="2640"/>
              <a:ext cx="1296" cy="144"/>
            </a:xfrm>
            <a:prstGeom prst="line">
              <a:avLst/>
            </a:prstGeom>
            <a:noFill/>
            <a:ln w="12700">
              <a:solidFill>
                <a:schemeClr val="tx1"/>
              </a:solidFill>
              <a:round/>
              <a:headEnd type="none" w="sm" len="sm"/>
              <a:tailEnd type="stealth" w="med" len="med"/>
            </a:ln>
          </p:spPr>
          <p:txBody>
            <a:bodyPr wrap="none" anchor="ctr"/>
            <a:lstStyle/>
            <a:p>
              <a:endParaRPr lang="en-US"/>
            </a:p>
          </p:txBody>
        </p:sp>
        <p:sp>
          <p:nvSpPr>
            <p:cNvPr id="37913" name="Line 64"/>
            <p:cNvSpPr>
              <a:spLocks noChangeShapeType="1"/>
            </p:cNvSpPr>
            <p:nvPr/>
          </p:nvSpPr>
          <p:spPr bwMode="auto">
            <a:xfrm>
              <a:off x="3406" y="2352"/>
              <a:ext cx="1440" cy="288"/>
            </a:xfrm>
            <a:prstGeom prst="line">
              <a:avLst/>
            </a:prstGeom>
            <a:noFill/>
            <a:ln w="12700">
              <a:solidFill>
                <a:schemeClr val="tx1"/>
              </a:solidFill>
              <a:round/>
              <a:headEnd type="none" w="sm" len="sm"/>
              <a:tailEnd type="stealth" w="med" len="med"/>
            </a:ln>
          </p:spPr>
          <p:txBody>
            <a:bodyPr wrap="none" anchor="ctr"/>
            <a:lstStyle/>
            <a:p>
              <a:endParaRPr lang="en-US"/>
            </a:p>
          </p:txBody>
        </p:sp>
        <p:sp>
          <p:nvSpPr>
            <p:cNvPr id="37914" name="Line 65"/>
            <p:cNvSpPr>
              <a:spLocks noChangeShapeType="1"/>
            </p:cNvSpPr>
            <p:nvPr/>
          </p:nvSpPr>
          <p:spPr bwMode="auto">
            <a:xfrm>
              <a:off x="3406" y="2640"/>
              <a:ext cx="1392" cy="144"/>
            </a:xfrm>
            <a:prstGeom prst="line">
              <a:avLst/>
            </a:prstGeom>
            <a:noFill/>
            <a:ln w="12700">
              <a:solidFill>
                <a:schemeClr val="tx1"/>
              </a:solidFill>
              <a:round/>
              <a:headEnd type="none" w="sm" len="sm"/>
              <a:tailEnd type="stealth" w="med" len="med"/>
            </a:ln>
          </p:spPr>
          <p:txBody>
            <a:bodyPr wrap="none" anchor="ctr"/>
            <a:lstStyle/>
            <a:p>
              <a:endParaRPr lang="en-US"/>
            </a:p>
          </p:txBody>
        </p:sp>
      </p:grpSp>
      <p:sp>
        <p:nvSpPr>
          <p:cNvPr id="37894" name="Text Box 68"/>
          <p:cNvSpPr txBox="1">
            <a:spLocks noChangeArrowheads="1"/>
          </p:cNvSpPr>
          <p:nvPr/>
        </p:nvSpPr>
        <p:spPr bwMode="auto">
          <a:xfrm>
            <a:off x="533400" y="1447800"/>
            <a:ext cx="7662863" cy="2282825"/>
          </a:xfrm>
          <a:prstGeom prst="rect">
            <a:avLst/>
          </a:prstGeom>
          <a:noFill/>
          <a:ln w="12700">
            <a:noFill/>
            <a:miter lim="800000"/>
            <a:headEnd type="none" w="sm" len="sm"/>
            <a:tailEnd type="none" w="sm" len="sm"/>
          </a:ln>
        </p:spPr>
        <p:txBody>
          <a:bodyPr wrap="none" anchorCtr="1">
            <a:spAutoFit/>
          </a:bodyPr>
          <a:lstStyle/>
          <a:p>
            <a:r>
              <a:rPr lang="en-US">
                <a:latin typeface="Arial" charset="0"/>
              </a:rPr>
              <a:t>More than one texel can cover a pixel (</a:t>
            </a:r>
            <a:r>
              <a:rPr lang="en-US" i="1">
                <a:latin typeface="Arial" charset="0"/>
              </a:rPr>
              <a:t>minification</a:t>
            </a:r>
            <a:r>
              <a:rPr lang="en-US">
                <a:latin typeface="Arial" charset="0"/>
              </a:rPr>
              <a:t>) or</a:t>
            </a:r>
          </a:p>
          <a:p>
            <a:r>
              <a:rPr lang="en-US">
                <a:latin typeface="Arial" charset="0"/>
              </a:rPr>
              <a:t>more than one pixel can cover a texel (</a:t>
            </a:r>
            <a:r>
              <a:rPr lang="en-US" i="1">
                <a:latin typeface="Arial" charset="0"/>
              </a:rPr>
              <a:t>magnification</a:t>
            </a:r>
            <a:r>
              <a:rPr lang="en-US">
                <a:latin typeface="Arial" charset="0"/>
              </a:rPr>
              <a:t>)</a:t>
            </a:r>
          </a:p>
          <a:p>
            <a:endParaRPr lang="en-US">
              <a:latin typeface="Arial" charset="0"/>
            </a:endParaRPr>
          </a:p>
          <a:p>
            <a:r>
              <a:rPr lang="en-US">
                <a:latin typeface="Arial" charset="0"/>
              </a:rPr>
              <a:t>Can use point sampling (nearest texel) or linear filtering</a:t>
            </a:r>
          </a:p>
          <a:p>
            <a:r>
              <a:rPr lang="en-US">
                <a:latin typeface="Arial" charset="0"/>
              </a:rPr>
              <a:t>( 2 x 2 filter) to obtain texture values</a:t>
            </a:r>
          </a:p>
          <a:p>
            <a:endParaRPr lang="en-US">
              <a:latin typeface="Arial" charset="0"/>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p:txBody>
          <a:bodyPr/>
          <a:lstStyle/>
          <a:p>
            <a:r>
              <a:rPr lang="en-US" smtClean="0"/>
              <a:t>Filter Modes</a:t>
            </a:r>
          </a:p>
        </p:txBody>
      </p:sp>
      <p:sp>
        <p:nvSpPr>
          <p:cNvPr id="447491" name="Rectangle 3"/>
          <p:cNvSpPr>
            <a:spLocks noGrp="1" noChangeArrowheads="1"/>
          </p:cNvSpPr>
          <p:nvPr>
            <p:ph type="body" idx="1"/>
          </p:nvPr>
        </p:nvSpPr>
        <p:spPr>
          <a:xfrm>
            <a:off x="685800" y="1600200"/>
            <a:ext cx="7772400" cy="1219200"/>
          </a:xfrm>
        </p:spPr>
        <p:txBody>
          <a:bodyPr/>
          <a:lstStyle/>
          <a:p>
            <a:pPr>
              <a:buFontTx/>
              <a:buNone/>
            </a:pPr>
            <a:r>
              <a:rPr lang="en-US" sz="2700" smtClean="0"/>
              <a:t>Modes determined by</a:t>
            </a:r>
          </a:p>
          <a:p>
            <a:pPr lvl="1"/>
            <a:r>
              <a:rPr lang="en-US" sz="2400" b="1" smtClean="0">
                <a:latin typeface="Courier New" charset="0"/>
              </a:rPr>
              <a:t>glTexParameteri( target, type, mode )</a:t>
            </a:r>
            <a:r>
              <a:rPr lang="en-US" smtClean="0">
                <a:effectLst>
                  <a:outerShdw blurRad="38100" dist="38100" dir="2700000" algn="tl">
                    <a:srgbClr val="C0C0C0"/>
                  </a:outerShdw>
                </a:effectLst>
              </a:rPr>
              <a:t> </a:t>
            </a:r>
          </a:p>
        </p:txBody>
      </p:sp>
      <p:sp>
        <p:nvSpPr>
          <p:cNvPr id="39942" name="Text Box 5"/>
          <p:cNvSpPr txBox="1">
            <a:spLocks noChangeArrowheads="1"/>
          </p:cNvSpPr>
          <p:nvPr/>
        </p:nvSpPr>
        <p:spPr bwMode="auto">
          <a:xfrm>
            <a:off x="533400" y="2971800"/>
            <a:ext cx="8108950" cy="701675"/>
          </a:xfrm>
          <a:prstGeom prst="rect">
            <a:avLst/>
          </a:prstGeom>
          <a:noFill/>
          <a:ln w="12700">
            <a:noFill/>
            <a:miter lim="800000"/>
            <a:headEnd type="none" w="sm" len="sm"/>
            <a:tailEnd type="none" w="sm" len="sm"/>
          </a:ln>
        </p:spPr>
        <p:txBody>
          <a:bodyPr wrap="none" anchorCtr="1">
            <a:spAutoFit/>
          </a:bodyPr>
          <a:lstStyle/>
          <a:p>
            <a:r>
              <a:rPr lang="en-US" sz="2000" b="1">
                <a:latin typeface="Courier New" charset="0"/>
              </a:rPr>
              <a:t>glTexParameteri(GL_TEXTURE_2D, GL_TEXURE_MAG_FILTER,</a:t>
            </a:r>
          </a:p>
          <a:p>
            <a:r>
              <a:rPr lang="en-US" sz="2000" b="1">
                <a:latin typeface="Courier New" charset="0"/>
              </a:rPr>
              <a:t>             GL_NEAREST);</a:t>
            </a:r>
          </a:p>
        </p:txBody>
      </p:sp>
      <p:sp>
        <p:nvSpPr>
          <p:cNvPr id="39943" name="Text Box 6"/>
          <p:cNvSpPr txBox="1">
            <a:spLocks noChangeArrowheads="1"/>
          </p:cNvSpPr>
          <p:nvPr/>
        </p:nvSpPr>
        <p:spPr bwMode="auto">
          <a:xfrm>
            <a:off x="533400" y="3962400"/>
            <a:ext cx="8108950" cy="701675"/>
          </a:xfrm>
          <a:prstGeom prst="rect">
            <a:avLst/>
          </a:prstGeom>
          <a:noFill/>
          <a:ln w="12700">
            <a:noFill/>
            <a:miter lim="800000"/>
            <a:headEnd type="none" w="sm" len="sm"/>
            <a:tailEnd type="none" w="sm" len="sm"/>
          </a:ln>
        </p:spPr>
        <p:txBody>
          <a:bodyPr wrap="none" anchorCtr="1">
            <a:spAutoFit/>
          </a:bodyPr>
          <a:lstStyle/>
          <a:p>
            <a:r>
              <a:rPr lang="en-US" sz="2000" b="1">
                <a:latin typeface="Courier New" charset="0"/>
              </a:rPr>
              <a:t>glTexParameteri(GL_TEXTURE_2D, GL_TEXURE_MIN_FILTER,</a:t>
            </a:r>
          </a:p>
          <a:p>
            <a:r>
              <a:rPr lang="en-US" sz="2000" b="1">
                <a:latin typeface="Courier New" charset="0"/>
              </a:rPr>
              <a:t>             GL_LINEAR);</a:t>
            </a:r>
          </a:p>
        </p:txBody>
      </p:sp>
      <p:sp>
        <p:nvSpPr>
          <p:cNvPr id="39944" name="Text Box 7"/>
          <p:cNvSpPr txBox="1">
            <a:spLocks noChangeArrowheads="1"/>
          </p:cNvSpPr>
          <p:nvPr/>
        </p:nvSpPr>
        <p:spPr bwMode="auto">
          <a:xfrm>
            <a:off x="990600" y="5029200"/>
            <a:ext cx="6575425" cy="822325"/>
          </a:xfrm>
          <a:prstGeom prst="rect">
            <a:avLst/>
          </a:prstGeom>
          <a:noFill/>
          <a:ln w="12700">
            <a:noFill/>
            <a:miter lim="800000"/>
            <a:headEnd type="none" w="sm" len="sm"/>
            <a:tailEnd type="none" w="sm" len="sm"/>
          </a:ln>
        </p:spPr>
        <p:txBody>
          <a:bodyPr wrap="none" anchorCtr="1">
            <a:spAutoFit/>
          </a:bodyPr>
          <a:lstStyle/>
          <a:p>
            <a:r>
              <a:rPr lang="en-US">
                <a:latin typeface="Arial" charset="0"/>
              </a:rPr>
              <a:t>Note that linear filtering requires a border of an </a:t>
            </a:r>
          </a:p>
          <a:p>
            <a:r>
              <a:rPr lang="en-US">
                <a:latin typeface="Arial" charset="0"/>
              </a:rPr>
              <a:t>extra texel for filtering at edges (border = 1)</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a:noFill/>
        </p:spPr>
        <p:txBody>
          <a:bodyPr lIns="90488" tIns="44450" rIns="90488" bIns="44450"/>
          <a:lstStyle/>
          <a:p>
            <a:r>
              <a:rPr lang="en-US" smtClean="0"/>
              <a:t>Mipmapped Textures</a:t>
            </a:r>
          </a:p>
        </p:txBody>
      </p:sp>
      <p:sp>
        <p:nvSpPr>
          <p:cNvPr id="40965" name="Rectangle 3"/>
          <p:cNvSpPr>
            <a:spLocks noGrp="1" noChangeArrowheads="1"/>
          </p:cNvSpPr>
          <p:nvPr>
            <p:ph type="body" idx="1"/>
          </p:nvPr>
        </p:nvSpPr>
        <p:spPr>
          <a:noFill/>
        </p:spPr>
        <p:txBody>
          <a:bodyPr lIns="90488" tIns="44450" rIns="90488" bIns="44450"/>
          <a:lstStyle/>
          <a:p>
            <a:pPr marL="342900" indent="-342900"/>
            <a:r>
              <a:rPr lang="en-US" sz="2800" i="1" smtClean="0"/>
              <a:t>Mipmapping</a:t>
            </a:r>
            <a:r>
              <a:rPr lang="en-US" sz="2800" smtClean="0"/>
              <a:t> allows for prefiltered texture maps of decreasing resolutions</a:t>
            </a:r>
          </a:p>
          <a:p>
            <a:pPr marL="342900" indent="-342900"/>
            <a:r>
              <a:rPr lang="en-US" sz="2800" smtClean="0"/>
              <a:t>Lessens interpolation errors for smaller textured objects</a:t>
            </a:r>
          </a:p>
          <a:p>
            <a:pPr marL="342900" indent="-342900"/>
            <a:r>
              <a:rPr lang="en-US" sz="2800" smtClean="0"/>
              <a:t>Declare mipmap level during texture definition</a:t>
            </a:r>
          </a:p>
          <a:p>
            <a:pPr marL="742950" lvl="1" indent="-285750">
              <a:buFontTx/>
              <a:buNone/>
            </a:pPr>
            <a:r>
              <a:rPr lang="en-US" sz="2400" b="1" smtClean="0">
                <a:latin typeface="Courier New" charset="0"/>
              </a:rPr>
              <a:t>glTexImage2D( GL_TEXTURE_*D, level,</a:t>
            </a:r>
            <a:r>
              <a:rPr lang="en-US" sz="2400" b="1" i="1" smtClean="0">
                <a:latin typeface="Courier New" charset="0"/>
              </a:rPr>
              <a:t> </a:t>
            </a:r>
            <a:r>
              <a:rPr lang="en-US" sz="2400" b="1" smtClean="0">
                <a:latin typeface="Courier New" charset="0"/>
              </a:rPr>
              <a:t>… )</a:t>
            </a:r>
            <a:endParaRPr lang="en-US" smtClean="0"/>
          </a:p>
          <a:p>
            <a:pPr marL="342900" indent="-342900"/>
            <a:r>
              <a:rPr lang="en-US" sz="2800" smtClean="0"/>
              <a:t>GLU mipmap builder routines will build all the textures from a given image</a:t>
            </a:r>
          </a:p>
          <a:p>
            <a:pPr marL="742950" lvl="1" indent="-285750">
              <a:buFontTx/>
              <a:buNone/>
            </a:pPr>
            <a:r>
              <a:rPr lang="en-US" sz="2400" b="1" smtClean="0">
                <a:latin typeface="Courier New" charset="0"/>
              </a:rPr>
              <a:t>gluBuild*DMipmaps( … )</a:t>
            </a:r>
            <a:endParaRPr lang="en-US" sz="2400" smtClean="0">
              <a:latin typeface="Courier New" charset="0"/>
            </a:endParaRPr>
          </a:p>
          <a:p>
            <a:pPr marL="342900" indent="-342900">
              <a:buFontTx/>
              <a:buNone/>
            </a:pPr>
            <a:endParaRPr lang="en-US" smtClean="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r>
              <a:rPr lang="en-US" smtClean="0"/>
              <a:t>Modeling an Orange</a:t>
            </a:r>
          </a:p>
        </p:txBody>
      </p:sp>
      <p:sp>
        <p:nvSpPr>
          <p:cNvPr id="18437" name="Rectangle 3"/>
          <p:cNvSpPr>
            <a:spLocks noGrp="1" noChangeArrowheads="1"/>
          </p:cNvSpPr>
          <p:nvPr>
            <p:ph type="body" idx="1"/>
          </p:nvPr>
        </p:nvSpPr>
        <p:spPr>
          <a:xfrm>
            <a:off x="457200" y="1600200"/>
            <a:ext cx="8229600" cy="4724400"/>
          </a:xfrm>
        </p:spPr>
        <p:txBody>
          <a:bodyPr>
            <a:normAutofit/>
          </a:bodyPr>
          <a:lstStyle/>
          <a:p>
            <a:r>
              <a:rPr lang="en-US" smtClean="0"/>
              <a:t>Consider the problem of modeling an orange (the fruit)</a:t>
            </a:r>
          </a:p>
          <a:p>
            <a:r>
              <a:rPr lang="en-US" smtClean="0"/>
              <a:t>Start with an orange-colored sphere</a:t>
            </a:r>
          </a:p>
          <a:p>
            <a:pPr lvl="1"/>
            <a:r>
              <a:rPr lang="en-US" smtClean="0"/>
              <a:t>Too simple</a:t>
            </a:r>
          </a:p>
          <a:p>
            <a:r>
              <a:rPr lang="en-US" smtClean="0"/>
              <a:t>Replace sphere with a more complex shape</a:t>
            </a:r>
          </a:p>
          <a:p>
            <a:pPr lvl="1"/>
            <a:r>
              <a:rPr lang="en-US" smtClean="0"/>
              <a:t>Does not capture surface characteristics (small dimples)</a:t>
            </a:r>
          </a:p>
          <a:p>
            <a:pPr lvl="1"/>
            <a:r>
              <a:rPr lang="en-US" smtClean="0"/>
              <a:t>Takes too many polygons to model all the dimples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lstStyle/>
          <a:p>
            <a:r>
              <a:rPr lang="en-US" smtClean="0"/>
              <a:t>Example</a:t>
            </a:r>
          </a:p>
        </p:txBody>
      </p:sp>
      <p:pic>
        <p:nvPicPr>
          <p:cNvPr id="43013" name="Picture 5" descr="C:\BOOK\OpenGL\Paul Final\Art\jpeg\an07f29.jpg"/>
          <p:cNvPicPr>
            <a:picLocks noChangeAspect="1" noChangeArrowheads="1"/>
          </p:cNvPicPr>
          <p:nvPr/>
        </p:nvPicPr>
        <p:blipFill>
          <a:blip r:embed="rId2" cstate="print"/>
          <a:srcRect/>
          <a:stretch>
            <a:fillRect/>
          </a:stretch>
        </p:blipFill>
        <p:spPr bwMode="auto">
          <a:xfrm>
            <a:off x="2133600" y="1524000"/>
            <a:ext cx="4791075" cy="4943475"/>
          </a:xfrm>
          <a:prstGeom prst="rect">
            <a:avLst/>
          </a:prstGeom>
          <a:noFill/>
          <a:ln w="9525">
            <a:noFill/>
            <a:miter lim="800000"/>
            <a:headEnd/>
            <a:tailEnd/>
          </a:ln>
        </p:spPr>
      </p:pic>
      <p:sp>
        <p:nvSpPr>
          <p:cNvPr id="43014" name="Text Box 7"/>
          <p:cNvSpPr>
            <a:spLocks noGrp="1" noChangeArrowheads="1"/>
          </p:cNvSpPr>
          <p:nvPr>
            <p:ph type="body" idx="1"/>
          </p:nvPr>
        </p:nvSpPr>
        <p:spPr>
          <a:xfrm>
            <a:off x="685800" y="1600200"/>
            <a:ext cx="1447800" cy="914400"/>
          </a:xfrm>
          <a:noFill/>
        </p:spPr>
        <p:txBody>
          <a:bodyPr/>
          <a:lstStyle/>
          <a:p>
            <a:pPr>
              <a:spcBef>
                <a:spcPct val="0"/>
              </a:spcBef>
              <a:buFontTx/>
              <a:buNone/>
            </a:pPr>
            <a:r>
              <a:rPr lang="en-US" sz="2400" smtClean="0"/>
              <a:t>  point</a:t>
            </a:r>
          </a:p>
          <a:p>
            <a:pPr>
              <a:spcBef>
                <a:spcPct val="0"/>
              </a:spcBef>
              <a:buFontTx/>
              <a:buNone/>
            </a:pPr>
            <a:r>
              <a:rPr lang="en-US" sz="2400" smtClean="0"/>
              <a:t>sampling</a:t>
            </a:r>
          </a:p>
        </p:txBody>
      </p:sp>
      <p:sp>
        <p:nvSpPr>
          <p:cNvPr id="43015" name="Text Box 8"/>
          <p:cNvSpPr txBox="1">
            <a:spLocks noChangeArrowheads="1"/>
          </p:cNvSpPr>
          <p:nvPr/>
        </p:nvSpPr>
        <p:spPr bwMode="auto">
          <a:xfrm>
            <a:off x="304800" y="4419600"/>
            <a:ext cx="1981200" cy="914400"/>
          </a:xfrm>
          <a:prstGeom prst="rect">
            <a:avLst/>
          </a:prstGeom>
          <a:noFill/>
          <a:ln w="12700">
            <a:noFill/>
            <a:miter lim="800000"/>
            <a:headEnd type="none" w="sm" len="sm"/>
            <a:tailEnd type="none" w="sm" len="sm"/>
          </a:ln>
        </p:spPr>
        <p:txBody>
          <a:bodyPr lIns="92075" tIns="46038" rIns="92075" bIns="46038"/>
          <a:lstStyle/>
          <a:p>
            <a:pPr marL="190500" indent="-190500"/>
            <a:r>
              <a:rPr lang="en-US">
                <a:latin typeface="Arial" charset="0"/>
              </a:rPr>
              <a:t>mipmapped</a:t>
            </a:r>
          </a:p>
          <a:p>
            <a:pPr marL="190500" indent="-190500"/>
            <a:r>
              <a:rPr lang="en-US">
                <a:latin typeface="Arial" charset="0"/>
              </a:rPr>
              <a:t>   point</a:t>
            </a:r>
          </a:p>
          <a:p>
            <a:pPr marL="190500" indent="-190500"/>
            <a:r>
              <a:rPr lang="en-US">
                <a:latin typeface="Arial" charset="0"/>
              </a:rPr>
              <a:t>sampling</a:t>
            </a:r>
          </a:p>
        </p:txBody>
      </p:sp>
      <p:sp>
        <p:nvSpPr>
          <p:cNvPr id="43016" name="Text Box 9"/>
          <p:cNvSpPr txBox="1">
            <a:spLocks noChangeArrowheads="1"/>
          </p:cNvSpPr>
          <p:nvPr/>
        </p:nvSpPr>
        <p:spPr bwMode="auto">
          <a:xfrm>
            <a:off x="6934200" y="4495800"/>
            <a:ext cx="1981200" cy="914400"/>
          </a:xfrm>
          <a:prstGeom prst="rect">
            <a:avLst/>
          </a:prstGeom>
          <a:noFill/>
          <a:ln w="12700">
            <a:noFill/>
            <a:miter lim="800000"/>
            <a:headEnd type="none" w="sm" len="sm"/>
            <a:tailEnd type="none" w="sm" len="sm"/>
          </a:ln>
        </p:spPr>
        <p:txBody>
          <a:bodyPr lIns="92075" tIns="46038" rIns="92075" bIns="46038"/>
          <a:lstStyle/>
          <a:p>
            <a:pPr marL="190500" indent="-190500"/>
            <a:r>
              <a:rPr lang="en-US">
                <a:latin typeface="Arial" charset="0"/>
              </a:rPr>
              <a:t>mipmapped</a:t>
            </a:r>
          </a:p>
          <a:p>
            <a:pPr marL="190500" indent="-190500"/>
            <a:r>
              <a:rPr lang="en-US">
                <a:latin typeface="Arial" charset="0"/>
              </a:rPr>
              <a:t>   linear</a:t>
            </a:r>
          </a:p>
          <a:p>
            <a:pPr marL="190500" indent="-190500"/>
            <a:r>
              <a:rPr lang="en-US">
                <a:latin typeface="Arial" charset="0"/>
              </a:rPr>
              <a:t>  filtering</a:t>
            </a:r>
          </a:p>
        </p:txBody>
      </p:sp>
      <p:sp>
        <p:nvSpPr>
          <p:cNvPr id="43017" name="Text Box 10"/>
          <p:cNvSpPr txBox="1">
            <a:spLocks noChangeArrowheads="1"/>
          </p:cNvSpPr>
          <p:nvPr/>
        </p:nvSpPr>
        <p:spPr bwMode="auto">
          <a:xfrm>
            <a:off x="6934200" y="1600200"/>
            <a:ext cx="1981200" cy="533400"/>
          </a:xfrm>
          <a:prstGeom prst="rect">
            <a:avLst/>
          </a:prstGeom>
          <a:noFill/>
          <a:ln w="12700">
            <a:noFill/>
            <a:miter lim="800000"/>
            <a:headEnd type="none" w="sm" len="sm"/>
            <a:tailEnd type="none" w="sm" len="sm"/>
          </a:ln>
        </p:spPr>
        <p:txBody>
          <a:bodyPr lIns="92075" tIns="46038" rIns="92075" bIns="46038"/>
          <a:lstStyle/>
          <a:p>
            <a:pPr marL="190500" indent="-190500"/>
            <a:r>
              <a:rPr lang="en-US">
                <a:latin typeface="Arial" charset="0"/>
              </a:rPr>
              <a:t>   linear</a:t>
            </a:r>
          </a:p>
          <a:p>
            <a:pPr marL="190500" indent="-190500"/>
            <a:r>
              <a:rPr lang="en-US">
                <a:latin typeface="Arial" charset="0"/>
              </a:rPr>
              <a:t>  filtering</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noFill/>
        </p:spPr>
        <p:txBody>
          <a:bodyPr lIns="90488" tIns="44450" rIns="90488" bIns="44450"/>
          <a:lstStyle/>
          <a:p>
            <a:r>
              <a:rPr lang="en-US" smtClean="0"/>
              <a:t>Texture Functions</a:t>
            </a:r>
          </a:p>
        </p:txBody>
      </p:sp>
      <p:sp>
        <p:nvSpPr>
          <p:cNvPr id="44037" name="Rectangle 3"/>
          <p:cNvSpPr>
            <a:spLocks noGrp="1" noChangeArrowheads="1"/>
          </p:cNvSpPr>
          <p:nvPr>
            <p:ph type="body" idx="1"/>
          </p:nvPr>
        </p:nvSpPr>
        <p:spPr>
          <a:noFill/>
        </p:spPr>
        <p:txBody>
          <a:bodyPr lIns="90488" tIns="44450" rIns="90488" bIns="44450"/>
          <a:lstStyle/>
          <a:p>
            <a:pPr marL="342900" indent="-342900"/>
            <a:r>
              <a:rPr lang="en-US" sz="2700" smtClean="0"/>
              <a:t>Controls how texture is applied</a:t>
            </a:r>
            <a:endParaRPr lang="en-US" sz="2000" b="1" i="1" smtClean="0">
              <a:latin typeface="Courier New" charset="0"/>
            </a:endParaRPr>
          </a:p>
          <a:p>
            <a:pPr marL="342900" indent="-342900" algn="ctr"/>
            <a:r>
              <a:rPr lang="en-US" sz="2400" b="1" smtClean="0">
                <a:latin typeface="Courier New" charset="0"/>
              </a:rPr>
              <a:t>glTexEnv{fi}[v](</a:t>
            </a:r>
            <a:r>
              <a:rPr lang="en-US" sz="1200" b="1" smtClean="0">
                <a:latin typeface="Courier New" charset="0"/>
              </a:rPr>
              <a:t> </a:t>
            </a:r>
            <a:r>
              <a:rPr lang="en-US" sz="2400" b="1" smtClean="0">
                <a:latin typeface="Courier New" charset="0"/>
              </a:rPr>
              <a:t>GL_TEXTURE_ENV, prop, param )</a:t>
            </a:r>
            <a:r>
              <a:rPr lang="en-US" sz="2600" b="1" smtClean="0">
                <a:latin typeface="Courier New" charset="0"/>
              </a:rPr>
              <a:t> </a:t>
            </a:r>
            <a:endParaRPr lang="en-US" b="1" smtClean="0"/>
          </a:p>
          <a:p>
            <a:pPr marL="342900" indent="-342900"/>
            <a:r>
              <a:rPr lang="en-US" sz="2400" b="1" smtClean="0">
                <a:latin typeface="Courier New" charset="0"/>
              </a:rPr>
              <a:t>GL_TEXTURE_ENV_MODE</a:t>
            </a:r>
            <a:r>
              <a:rPr lang="en-US" smtClean="0"/>
              <a:t>  </a:t>
            </a:r>
            <a:r>
              <a:rPr lang="en-US" sz="2700" smtClean="0"/>
              <a:t>modes</a:t>
            </a:r>
          </a:p>
          <a:p>
            <a:pPr marL="742950" lvl="1" indent="-285750"/>
            <a:r>
              <a:rPr lang="en-US" sz="2200" b="1" smtClean="0">
                <a:latin typeface="Courier New" charset="0"/>
              </a:rPr>
              <a:t>GL_MODULATE: </a:t>
            </a:r>
            <a:r>
              <a:rPr lang="en-US" sz="2200" smtClean="0"/>
              <a:t>modulates with computed shade	</a:t>
            </a:r>
            <a:endParaRPr lang="en-US" sz="2000" i="1" smtClean="0"/>
          </a:p>
          <a:p>
            <a:pPr marL="742950" lvl="1" indent="-285750"/>
            <a:r>
              <a:rPr lang="en-US" sz="2200" b="1" smtClean="0">
                <a:latin typeface="Courier New" charset="0"/>
              </a:rPr>
              <a:t>GL_BLEND: </a:t>
            </a:r>
            <a:r>
              <a:rPr lang="en-US" sz="2200" smtClean="0"/>
              <a:t>blends with an environmental color	</a:t>
            </a:r>
            <a:endParaRPr lang="en-US" sz="2000" i="1" smtClean="0"/>
          </a:p>
          <a:p>
            <a:pPr marL="742950" lvl="1" indent="-285750"/>
            <a:r>
              <a:rPr lang="en-US" sz="2200" b="1" smtClean="0">
                <a:latin typeface="Courier New" charset="0"/>
              </a:rPr>
              <a:t>GL_REPLACE: </a:t>
            </a:r>
            <a:r>
              <a:rPr lang="en-US" sz="2200" smtClean="0"/>
              <a:t>use only texture color</a:t>
            </a:r>
          </a:p>
          <a:p>
            <a:pPr marL="742950" lvl="1" indent="-285750"/>
            <a:r>
              <a:rPr lang="en-US" sz="2000" b="1" smtClean="0">
                <a:latin typeface="Courier New" charset="0"/>
              </a:rPr>
              <a:t>GL(GL_TEXTURE_ENV, GL_TEXTURE_ENV_MODE, GL_MODULATE);</a:t>
            </a:r>
            <a:endParaRPr lang="en-US" sz="1800" b="1" i="1" smtClean="0">
              <a:latin typeface="Courier New" charset="0"/>
            </a:endParaRPr>
          </a:p>
          <a:p>
            <a:pPr marL="342900" indent="-342900"/>
            <a:r>
              <a:rPr lang="en-US" sz="2700" smtClean="0"/>
              <a:t>Set blend color with</a:t>
            </a:r>
            <a:r>
              <a:rPr lang="en-US" smtClean="0"/>
              <a:t> </a:t>
            </a:r>
            <a:r>
              <a:rPr lang="en-US" sz="2500" b="1" smtClean="0">
                <a:latin typeface="Courier New" charset="0"/>
              </a:rPr>
              <a:t>GL_TEXTURE_ENV_COLOR</a:t>
            </a:r>
          </a:p>
          <a:p>
            <a:pPr marL="342900" indent="-342900">
              <a:buFontTx/>
              <a:buNone/>
            </a:pPr>
            <a:endParaRPr lang="en-US" smtClean="0"/>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a:noFill/>
        </p:spPr>
        <p:txBody>
          <a:bodyPr lIns="90488" tIns="44450" rIns="90488" bIns="44450"/>
          <a:lstStyle/>
          <a:p>
            <a:r>
              <a:rPr lang="en-US" smtClean="0"/>
              <a:t>Perspective Correction Hint</a:t>
            </a:r>
          </a:p>
        </p:txBody>
      </p:sp>
      <p:sp>
        <p:nvSpPr>
          <p:cNvPr id="46085" name="Rectangle 3"/>
          <p:cNvSpPr>
            <a:spLocks noGrp="1" noChangeArrowheads="1"/>
          </p:cNvSpPr>
          <p:nvPr>
            <p:ph type="body" idx="1"/>
          </p:nvPr>
        </p:nvSpPr>
        <p:spPr>
          <a:noFill/>
        </p:spPr>
        <p:txBody>
          <a:bodyPr lIns="90488" tIns="44450" rIns="90488" bIns="44450"/>
          <a:lstStyle/>
          <a:p>
            <a:r>
              <a:rPr lang="en-US" sz="2700" dirty="0" smtClean="0"/>
              <a:t>Texture coordinate and color interpolation</a:t>
            </a:r>
          </a:p>
          <a:p>
            <a:pPr lvl="1"/>
            <a:r>
              <a:rPr lang="en-US" sz="2200" dirty="0" smtClean="0"/>
              <a:t>either linearly in screen space</a:t>
            </a:r>
          </a:p>
          <a:p>
            <a:pPr lvl="1"/>
            <a:r>
              <a:rPr lang="en-US" sz="2200" dirty="0" smtClean="0"/>
              <a:t>or using depth/perspective values (slower)</a:t>
            </a:r>
          </a:p>
          <a:p>
            <a:r>
              <a:rPr lang="en-US" sz="2700" dirty="0" smtClean="0"/>
              <a:t>Noticeable for polygons “on edge”</a:t>
            </a:r>
          </a:p>
          <a:p>
            <a:pPr algn="ctr"/>
            <a:r>
              <a:rPr lang="en-US" sz="2200" b="1" dirty="0" err="1" smtClean="0">
                <a:latin typeface="Courier New" charset="0"/>
              </a:rPr>
              <a:t>glHint</a:t>
            </a:r>
            <a:r>
              <a:rPr lang="en-US" sz="2200" b="1" dirty="0" smtClean="0">
                <a:latin typeface="Courier New" charset="0"/>
              </a:rPr>
              <a:t>(</a:t>
            </a:r>
            <a:r>
              <a:rPr lang="en-US" sz="2000" b="1" dirty="0" smtClean="0">
                <a:latin typeface="Courier New" charset="0"/>
              </a:rPr>
              <a:t>GL_PERSPECTIVE_CORRECTION_HINT, hint</a:t>
            </a:r>
            <a:r>
              <a:rPr lang="en-US" sz="2200" b="1" dirty="0" smtClean="0">
                <a:latin typeface="Courier New" charset="0"/>
              </a:rPr>
              <a:t>)</a:t>
            </a:r>
            <a:endParaRPr lang="en-US" sz="2400" b="1" dirty="0" smtClean="0">
              <a:latin typeface="Courier New" charset="0"/>
            </a:endParaRPr>
          </a:p>
          <a:p>
            <a:pPr lvl="1">
              <a:buFontTx/>
              <a:buNone/>
            </a:pPr>
            <a:r>
              <a:rPr lang="en-US" sz="2000" dirty="0" smtClean="0"/>
              <a:t>where </a:t>
            </a:r>
            <a:r>
              <a:rPr lang="en-US" sz="2000" b="1" dirty="0" smtClean="0">
                <a:latin typeface="Courier New" charset="0"/>
              </a:rPr>
              <a:t>hint</a:t>
            </a:r>
            <a:r>
              <a:rPr lang="en-US" sz="2000" dirty="0" smtClean="0"/>
              <a:t> is one of </a:t>
            </a:r>
          </a:p>
          <a:p>
            <a:pPr lvl="2"/>
            <a:r>
              <a:rPr lang="en-US" sz="1800" b="1" dirty="0" smtClean="0">
                <a:latin typeface="Courier New" charset="0"/>
              </a:rPr>
              <a:t>GL_DONT_CARE</a:t>
            </a:r>
          </a:p>
          <a:p>
            <a:pPr lvl="2"/>
            <a:r>
              <a:rPr lang="en-US" sz="1800" b="1" dirty="0" smtClean="0">
                <a:latin typeface="Courier New" charset="0"/>
              </a:rPr>
              <a:t>GL_NICEST</a:t>
            </a:r>
          </a:p>
          <a:p>
            <a:pPr lvl="2"/>
            <a:r>
              <a:rPr lang="en-US" sz="1800" b="1" dirty="0" smtClean="0">
                <a:latin typeface="Courier New" charset="0"/>
              </a:rPr>
              <a:t>GL_FASTEST</a:t>
            </a:r>
          </a:p>
          <a:p>
            <a:endParaRPr lang="en-US" dirty="0" smtClean="0">
              <a:latin typeface="Courier New" charset="0"/>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Perspective Correction</a:t>
            </a:r>
            <a:endParaRPr lang="en-US" dirty="0"/>
          </a:p>
        </p:txBody>
      </p:sp>
      <p:pic>
        <p:nvPicPr>
          <p:cNvPr id="1026" name="Picture 2" descr="File:Perspective correct texture mapping.jpg">
            <a:hlinkClick r:id="rId2"/>
          </p:cNvPr>
          <p:cNvPicPr>
            <a:picLocks noGrp="1" noChangeAspect="1" noChangeArrowheads="1"/>
          </p:cNvPicPr>
          <p:nvPr>
            <p:ph idx="1"/>
          </p:nvPr>
        </p:nvPicPr>
        <p:blipFill>
          <a:blip r:embed="rId3" cstate="print"/>
          <a:srcRect/>
          <a:stretch>
            <a:fillRect/>
          </a:stretch>
        </p:blipFill>
        <p:spPr bwMode="auto">
          <a:xfrm>
            <a:off x="457200" y="2435733"/>
            <a:ext cx="8229600" cy="2900934"/>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a:noFill/>
        </p:spPr>
        <p:txBody>
          <a:bodyPr lIns="90488" tIns="44450" rIns="90488" bIns="44450"/>
          <a:lstStyle/>
          <a:p>
            <a:r>
              <a:rPr lang="en-US" smtClean="0"/>
              <a:t>Generating Texture Coordinates</a:t>
            </a:r>
          </a:p>
        </p:txBody>
      </p:sp>
      <p:sp>
        <p:nvSpPr>
          <p:cNvPr id="48133" name="Rectangle 3"/>
          <p:cNvSpPr>
            <a:spLocks noGrp="1" noChangeArrowheads="1"/>
          </p:cNvSpPr>
          <p:nvPr>
            <p:ph type="body" idx="1"/>
          </p:nvPr>
        </p:nvSpPr>
        <p:spPr>
          <a:noFill/>
        </p:spPr>
        <p:txBody>
          <a:bodyPr lIns="90488" tIns="44450" rIns="90488" bIns="44450"/>
          <a:lstStyle/>
          <a:p>
            <a:pPr>
              <a:lnSpc>
                <a:spcPct val="90000"/>
              </a:lnSpc>
            </a:pPr>
            <a:r>
              <a:rPr lang="en-US" sz="2700" smtClean="0"/>
              <a:t>OpenGL can generate texture coordinates automatically</a:t>
            </a:r>
          </a:p>
          <a:p>
            <a:pPr lvl="1" algn="ctr">
              <a:buFontTx/>
              <a:buNone/>
            </a:pPr>
            <a:r>
              <a:rPr lang="en-US" sz="2200" b="1" smtClean="0">
                <a:latin typeface="Courier New" charset="0"/>
              </a:rPr>
              <a:t>glTexGen{ifd}[v]()</a:t>
            </a:r>
          </a:p>
          <a:p>
            <a:pPr>
              <a:lnSpc>
                <a:spcPct val="90000"/>
              </a:lnSpc>
            </a:pPr>
            <a:r>
              <a:rPr lang="en-US" sz="2700" smtClean="0"/>
              <a:t>specify a plane</a:t>
            </a:r>
          </a:p>
          <a:p>
            <a:pPr lvl="1"/>
            <a:r>
              <a:rPr lang="en-US" sz="2200" smtClean="0"/>
              <a:t>generate texture coordinates based upon distance from the  plane</a:t>
            </a:r>
          </a:p>
          <a:p>
            <a:pPr>
              <a:lnSpc>
                <a:spcPct val="90000"/>
              </a:lnSpc>
            </a:pPr>
            <a:r>
              <a:rPr lang="en-US" sz="2700" smtClean="0"/>
              <a:t>generation modes</a:t>
            </a:r>
          </a:p>
          <a:p>
            <a:pPr lvl="1"/>
            <a:r>
              <a:rPr lang="en-US" sz="2200" b="1" smtClean="0">
                <a:latin typeface="Courier New" charset="0"/>
              </a:rPr>
              <a:t>GL_OBJECT_LINEAR</a:t>
            </a:r>
            <a:endParaRPr lang="en-US" sz="2200" smtClean="0"/>
          </a:p>
          <a:p>
            <a:pPr lvl="1"/>
            <a:r>
              <a:rPr lang="en-US" sz="2200" b="1" smtClean="0">
                <a:latin typeface="Courier New" charset="0"/>
              </a:rPr>
              <a:t>GL_EYE_LINEAR</a:t>
            </a:r>
            <a:r>
              <a:rPr lang="en-US" sz="2200" smtClean="0"/>
              <a:t> </a:t>
            </a:r>
          </a:p>
          <a:p>
            <a:pPr lvl="1"/>
            <a:r>
              <a:rPr lang="en-US" sz="2200" b="1" smtClean="0">
                <a:latin typeface="Courier New" charset="0"/>
              </a:rPr>
              <a:t>GL_SPHERE_MAP </a:t>
            </a:r>
            <a:r>
              <a:rPr lang="en-US" sz="2200" smtClean="0"/>
              <a:t>(used for environmental maps)</a:t>
            </a:r>
          </a:p>
          <a:p>
            <a:endParaRPr lang="en-US" smtClean="0"/>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Grp="1" noChangeArrowheads="1"/>
          </p:cNvSpPr>
          <p:nvPr>
            <p:ph type="title"/>
          </p:nvPr>
        </p:nvSpPr>
        <p:spPr>
          <a:noFill/>
        </p:spPr>
        <p:txBody>
          <a:bodyPr lIns="90488" tIns="44450" rIns="90488" bIns="44450"/>
          <a:lstStyle/>
          <a:p>
            <a:r>
              <a:rPr lang="en-US" smtClean="0"/>
              <a:t>Texture Objects</a:t>
            </a:r>
          </a:p>
        </p:txBody>
      </p:sp>
      <p:sp>
        <p:nvSpPr>
          <p:cNvPr id="50181" name="Rectangle 3"/>
          <p:cNvSpPr>
            <a:spLocks noGrp="1" noChangeArrowheads="1"/>
          </p:cNvSpPr>
          <p:nvPr>
            <p:ph type="body" idx="1"/>
          </p:nvPr>
        </p:nvSpPr>
        <p:spPr>
          <a:noFill/>
        </p:spPr>
        <p:txBody>
          <a:bodyPr lIns="90488" tIns="44450" rIns="90488" bIns="44450"/>
          <a:lstStyle/>
          <a:p>
            <a:r>
              <a:rPr lang="en-US" sz="2800" smtClean="0"/>
              <a:t>Texture is part of the OpenGL state </a:t>
            </a:r>
          </a:p>
          <a:p>
            <a:pPr lvl="1"/>
            <a:r>
              <a:rPr lang="en-US" sz="2400" smtClean="0"/>
              <a:t>If we have different textures for different objects, OpenGL will be moving large amounts data from processor memory to texture memory</a:t>
            </a:r>
          </a:p>
          <a:p>
            <a:r>
              <a:rPr lang="en-US" sz="2800" smtClean="0"/>
              <a:t>Recent versions of OpenGL have </a:t>
            </a:r>
            <a:r>
              <a:rPr lang="en-US" sz="2800" i="1" smtClean="0"/>
              <a:t>texture objects</a:t>
            </a:r>
          </a:p>
          <a:p>
            <a:pPr lvl="1">
              <a:lnSpc>
                <a:spcPct val="80000"/>
              </a:lnSpc>
              <a:spcBef>
                <a:spcPts val="400"/>
              </a:spcBef>
              <a:spcAft>
                <a:spcPts val="400"/>
              </a:spcAft>
            </a:pPr>
            <a:r>
              <a:rPr lang="en-US" sz="2400" smtClean="0"/>
              <a:t>one image per texture object</a:t>
            </a:r>
          </a:p>
          <a:p>
            <a:pPr lvl="1"/>
            <a:r>
              <a:rPr lang="en-US" sz="2400" smtClean="0"/>
              <a:t>Texture memory can hold multiple texture objects</a:t>
            </a:r>
          </a:p>
          <a:p>
            <a:endParaRPr lang="en-US" sz="2900" smtClean="0"/>
          </a:p>
          <a:p>
            <a:endParaRPr lang="en-US" smtClean="0"/>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p:nvPr>
        </p:nvSpPr>
        <p:spPr>
          <a:noFill/>
        </p:spPr>
        <p:txBody>
          <a:bodyPr lIns="90488" tIns="44450" rIns="90488" bIns="44450"/>
          <a:lstStyle/>
          <a:p>
            <a:r>
              <a:rPr lang="en-US" smtClean="0"/>
              <a:t>Applying Textures II</a:t>
            </a:r>
          </a:p>
        </p:txBody>
      </p:sp>
      <p:sp>
        <p:nvSpPr>
          <p:cNvPr id="52229" name="Rectangle 3"/>
          <p:cNvSpPr>
            <a:spLocks noGrp="1" noChangeArrowheads="1"/>
          </p:cNvSpPr>
          <p:nvPr>
            <p:ph type="body" idx="1"/>
          </p:nvPr>
        </p:nvSpPr>
        <p:spPr>
          <a:noFill/>
        </p:spPr>
        <p:txBody>
          <a:bodyPr lIns="90488" tIns="44450" rIns="90488" bIns="44450"/>
          <a:lstStyle/>
          <a:p>
            <a:pPr marL="590550" indent="-590550">
              <a:lnSpc>
                <a:spcPct val="90000"/>
              </a:lnSpc>
              <a:buFontTx/>
              <a:buAutoNum type="arabicPeriod"/>
            </a:pPr>
            <a:r>
              <a:rPr lang="en-US" sz="2700" smtClean="0"/>
              <a:t>specify textures in texture objects</a:t>
            </a:r>
          </a:p>
          <a:p>
            <a:pPr marL="590550" indent="-590550">
              <a:lnSpc>
                <a:spcPct val="90000"/>
              </a:lnSpc>
              <a:buFontTx/>
              <a:buAutoNum type="arabicPeriod"/>
            </a:pPr>
            <a:r>
              <a:rPr lang="en-US" sz="2700" smtClean="0"/>
              <a:t>set texture filter </a:t>
            </a:r>
          </a:p>
          <a:p>
            <a:pPr marL="590550" indent="-590550">
              <a:lnSpc>
                <a:spcPct val="90000"/>
              </a:lnSpc>
              <a:buFontTx/>
              <a:buAutoNum type="arabicPeriod"/>
            </a:pPr>
            <a:r>
              <a:rPr lang="en-US" sz="2700" smtClean="0"/>
              <a:t>set texture function </a:t>
            </a:r>
          </a:p>
          <a:p>
            <a:pPr marL="590550" indent="-590550">
              <a:lnSpc>
                <a:spcPct val="90000"/>
              </a:lnSpc>
              <a:buFontTx/>
              <a:buAutoNum type="arabicPeriod"/>
            </a:pPr>
            <a:r>
              <a:rPr lang="en-US" sz="2700" smtClean="0"/>
              <a:t>set texture wrap mode</a:t>
            </a:r>
          </a:p>
          <a:p>
            <a:pPr marL="590550" indent="-590550">
              <a:lnSpc>
                <a:spcPct val="90000"/>
              </a:lnSpc>
              <a:buFontTx/>
              <a:buAutoNum type="arabicPeriod"/>
            </a:pPr>
            <a:r>
              <a:rPr lang="en-US" sz="2700" smtClean="0"/>
              <a:t>set optional perspective correction hint</a:t>
            </a:r>
          </a:p>
          <a:p>
            <a:pPr marL="590550" indent="-590550">
              <a:lnSpc>
                <a:spcPct val="90000"/>
              </a:lnSpc>
              <a:buFontTx/>
              <a:buAutoNum type="arabicPeriod"/>
            </a:pPr>
            <a:r>
              <a:rPr lang="en-US" sz="2700" smtClean="0"/>
              <a:t>bind texture object </a:t>
            </a:r>
          </a:p>
          <a:p>
            <a:pPr marL="590550" indent="-590550">
              <a:lnSpc>
                <a:spcPct val="90000"/>
              </a:lnSpc>
              <a:buFontTx/>
              <a:buAutoNum type="arabicPeriod"/>
            </a:pPr>
            <a:r>
              <a:rPr lang="en-US" sz="2700" smtClean="0"/>
              <a:t>enable texturing</a:t>
            </a:r>
          </a:p>
          <a:p>
            <a:pPr marL="590550" indent="-590550">
              <a:lnSpc>
                <a:spcPct val="90000"/>
              </a:lnSpc>
              <a:buFontTx/>
              <a:buAutoNum type="arabicPeriod"/>
            </a:pPr>
            <a:r>
              <a:rPr lang="en-US" sz="2700" smtClean="0"/>
              <a:t>supply texture coordinates for vertex</a:t>
            </a:r>
          </a:p>
          <a:p>
            <a:pPr marL="876300" lvl="1" indent="-495300"/>
            <a:r>
              <a:rPr lang="en-US" sz="2200" smtClean="0"/>
              <a:t>coordinates can also be generated</a:t>
            </a:r>
          </a:p>
          <a:p>
            <a:pPr marL="590550" indent="-590550"/>
            <a:endParaRPr lang="en-US" smtClean="0"/>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p:txBody>
          <a:bodyPr/>
          <a:lstStyle/>
          <a:p>
            <a:r>
              <a:rPr lang="en-US" smtClean="0"/>
              <a:t>Other Texture Features</a:t>
            </a:r>
          </a:p>
        </p:txBody>
      </p:sp>
      <p:sp>
        <p:nvSpPr>
          <p:cNvPr id="54277" name="Rectangle 3"/>
          <p:cNvSpPr>
            <a:spLocks noGrp="1" noChangeArrowheads="1"/>
          </p:cNvSpPr>
          <p:nvPr>
            <p:ph type="body" idx="1"/>
          </p:nvPr>
        </p:nvSpPr>
        <p:spPr/>
        <p:txBody>
          <a:bodyPr>
            <a:normAutofit/>
          </a:bodyPr>
          <a:lstStyle/>
          <a:p>
            <a:r>
              <a:rPr lang="en-US" dirty="0" smtClean="0"/>
              <a:t>Environment Maps</a:t>
            </a:r>
          </a:p>
          <a:p>
            <a:pPr lvl="1"/>
            <a:r>
              <a:rPr lang="en-US" dirty="0" smtClean="0"/>
              <a:t>Start with image of environment through a wide angle lens </a:t>
            </a:r>
          </a:p>
          <a:p>
            <a:pPr lvl="2"/>
            <a:r>
              <a:rPr lang="en-US" dirty="0" smtClean="0"/>
              <a:t>Can be either a real scanned image or an image created in OpenGL</a:t>
            </a:r>
          </a:p>
          <a:p>
            <a:pPr lvl="1"/>
            <a:r>
              <a:rPr lang="en-US" dirty="0" smtClean="0"/>
              <a:t>Use this texture to generate a spherical map</a:t>
            </a:r>
          </a:p>
          <a:p>
            <a:pPr lvl="1"/>
            <a:r>
              <a:rPr lang="en-US" dirty="0" smtClean="0"/>
              <a:t>Use automatic texture coordinate generation</a:t>
            </a:r>
          </a:p>
          <a:p>
            <a:r>
              <a:rPr lang="en-US" dirty="0" err="1" smtClean="0"/>
              <a:t>Multitexturing</a:t>
            </a:r>
            <a:endParaRPr lang="en-US" dirty="0" smtClean="0"/>
          </a:p>
          <a:p>
            <a:pPr lvl="1"/>
            <a:r>
              <a:rPr lang="en-US" dirty="0" smtClean="0"/>
              <a:t>Apply a sequence of textures through cascaded texture units</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C:\Users\Ross Maciejewski\Desktop\basics\Texture_Basics\Frod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663" y="1543656"/>
            <a:ext cx="4932737" cy="49327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sz="quarter" idx="1"/>
          </p:nvPr>
        </p:nvSpPr>
        <p:spPr/>
        <p:txBody>
          <a:bodyPr/>
          <a:lstStyle/>
          <a:p>
            <a:pPr marL="0" indent="0">
              <a:buNone/>
            </a:pPr>
            <a:r>
              <a:rPr lang="en-US" sz="2400" dirty="0"/>
              <a:t>/* the window will correspond to these world </a:t>
            </a:r>
            <a:r>
              <a:rPr lang="en-US" sz="2400" dirty="0" err="1"/>
              <a:t>coorinates</a:t>
            </a:r>
            <a:r>
              <a:rPr lang="en-US" sz="2400" dirty="0"/>
              <a:t> */</a:t>
            </a:r>
          </a:p>
          <a:p>
            <a:pPr marL="0" indent="0">
              <a:buNone/>
            </a:pPr>
            <a:r>
              <a:rPr lang="en-US" sz="2400" dirty="0" err="1"/>
              <a:t>glOrtho</a:t>
            </a:r>
            <a:r>
              <a:rPr lang="en-US" sz="2400" dirty="0"/>
              <a:t>(-1.0, 1.0, -1.0, 1.0, 0, 2.0);</a:t>
            </a:r>
          </a:p>
          <a:p>
            <a:pPr marL="0" indent="0">
              <a:buNone/>
            </a:pPr>
            <a:endParaRPr lang="en-US" dirty="0" smtClean="0"/>
          </a:p>
          <a:p>
            <a:pPr marL="0" indent="0">
              <a:buNone/>
            </a:pPr>
            <a:endParaRPr lang="en-US" dirty="0"/>
          </a:p>
          <a:p>
            <a:pPr marL="0" indent="0">
              <a:buNone/>
            </a:pPr>
            <a:r>
              <a:rPr lang="en-US" sz="2400" dirty="0" smtClean="0"/>
              <a:t>//</a:t>
            </a:r>
            <a:r>
              <a:rPr lang="en-US" sz="2400" dirty="0"/>
              <a:t>Code to test if the image is being drawn on the screen correctly</a:t>
            </a:r>
          </a:p>
          <a:p>
            <a:pPr marL="0" indent="0">
              <a:buNone/>
            </a:pPr>
            <a:r>
              <a:rPr lang="en-US" sz="2400" dirty="0"/>
              <a:t>glRasterPos2i(-1,-1);  //Why use -1, -1 ? </a:t>
            </a:r>
          </a:p>
          <a:p>
            <a:pPr marL="0" indent="0">
              <a:buNone/>
            </a:pPr>
            <a:r>
              <a:rPr lang="en-US" sz="2400" dirty="0" err="1"/>
              <a:t>glDrawPixels</a:t>
            </a:r>
            <a:r>
              <a:rPr lang="en-US" sz="2400" dirty="0"/>
              <a:t>(128,128,GL_RGB, GL_UNSIGNED_BYTE, image);</a:t>
            </a:r>
          </a:p>
          <a:p>
            <a:pPr marL="0" indent="0">
              <a:buNone/>
            </a:pP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447800"/>
            <a:ext cx="4914900" cy="512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descr="C:\Users\Ross Maciejewski\Desktop\basics\Texture_Basics\Frodo_VerticalFlip.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447800"/>
            <a:ext cx="5028593" cy="502859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4550" y="1504950"/>
            <a:ext cx="4914900" cy="512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341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fade">
                                      <p:cBhvr>
                                        <p:cTn id="7" dur="250"/>
                                        <p:tgtEl>
                                          <p:spTgt spid="51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25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5"/>
                                        </p:tgtEl>
                                        <p:attrNameLst>
                                          <p:attrName>style.visibility</p:attrName>
                                        </p:attrNameLst>
                                      </p:cBhvr>
                                      <p:to>
                                        <p:strVal val="visible"/>
                                      </p:to>
                                    </p:set>
                                    <p:animEffect transition="in" filter="fade">
                                      <p:cBhvr>
                                        <p:cTn id="17" dur="250"/>
                                        <p:tgtEl>
                                          <p:spTgt spid="51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26"/>
                                        </p:tgtEl>
                                        <p:attrNameLst>
                                          <p:attrName>style.visibility</p:attrName>
                                        </p:attrNameLst>
                                      </p:cBhvr>
                                      <p:to>
                                        <p:strVal val="visible"/>
                                      </p:to>
                                    </p:set>
                                    <p:animEffect transition="in" filter="fade">
                                      <p:cBhvr>
                                        <p:cTn id="22" dur="25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Generating and Binding a Texture ID</a:t>
            </a:r>
            <a:endParaRPr lang="en-US" dirty="0"/>
          </a:p>
        </p:txBody>
      </p:sp>
      <p:sp>
        <p:nvSpPr>
          <p:cNvPr id="3" name="Content Placeholder 2"/>
          <p:cNvSpPr>
            <a:spLocks noGrp="1"/>
          </p:cNvSpPr>
          <p:nvPr>
            <p:ph sz="quarter" idx="1"/>
          </p:nvPr>
        </p:nvSpPr>
        <p:spPr>
          <a:xfrm>
            <a:off x="914400" y="1447800"/>
            <a:ext cx="7772400" cy="5105400"/>
          </a:xfrm>
        </p:spPr>
        <p:txBody>
          <a:bodyPr>
            <a:normAutofit fontScale="77500" lnSpcReduction="20000"/>
          </a:bodyPr>
          <a:lstStyle/>
          <a:p>
            <a:pPr marL="0" indent="0">
              <a:buNone/>
            </a:pPr>
            <a:r>
              <a:rPr lang="en-US" dirty="0"/>
              <a:t>//The first thing that must take place in the process of uploading the texture is a call to </a:t>
            </a:r>
            <a:r>
              <a:rPr lang="en-US" dirty="0" err="1"/>
              <a:t>glBindTexture</a:t>
            </a:r>
            <a:r>
              <a:rPr lang="en-US" dirty="0"/>
              <a:t>. </a:t>
            </a:r>
          </a:p>
          <a:p>
            <a:pPr marL="0" indent="0">
              <a:buNone/>
            </a:pPr>
            <a:r>
              <a:rPr lang="en-US" dirty="0"/>
              <a:t>//What </a:t>
            </a:r>
            <a:r>
              <a:rPr lang="en-US" dirty="0" err="1"/>
              <a:t>glBindTexture</a:t>
            </a:r>
            <a:r>
              <a:rPr lang="en-US" dirty="0"/>
              <a:t> does is it tells OpenGL which texture "id" we will be working with. </a:t>
            </a:r>
          </a:p>
          <a:p>
            <a:pPr marL="0" indent="0">
              <a:buNone/>
            </a:pPr>
            <a:r>
              <a:rPr lang="en-US" dirty="0"/>
              <a:t>//A texture "id" is just a number that you will use to access your textures. Here is a sample call.</a:t>
            </a:r>
          </a:p>
          <a:p>
            <a:pPr marL="0" indent="0">
              <a:buNone/>
            </a:pPr>
            <a:r>
              <a:rPr lang="en-US" dirty="0" err="1"/>
              <a:t>glBindTexture</a:t>
            </a:r>
            <a:r>
              <a:rPr lang="en-US" dirty="0"/>
              <a:t>(GL_TEXTURE_2D, 13</a:t>
            </a:r>
            <a:r>
              <a:rPr lang="en-US" dirty="0" smtClean="0"/>
              <a:t>);</a:t>
            </a:r>
          </a:p>
          <a:p>
            <a:pPr marL="0" indent="0">
              <a:buNone/>
            </a:pPr>
            <a:endParaRPr lang="en-US" dirty="0" smtClean="0"/>
          </a:p>
          <a:p>
            <a:pPr marL="0" indent="0">
              <a:buNone/>
            </a:pPr>
            <a:r>
              <a:rPr lang="en-US" dirty="0" smtClean="0"/>
              <a:t>Normally, you will want to generate a texture ID and store it as a variable</a:t>
            </a:r>
          </a:p>
          <a:p>
            <a:pPr marL="0" indent="0">
              <a:buNone/>
            </a:pPr>
            <a:r>
              <a:rPr lang="en-US" dirty="0"/>
              <a:t>void </a:t>
            </a:r>
            <a:r>
              <a:rPr lang="en-US" dirty="0" err="1"/>
              <a:t>glGenTextures</a:t>
            </a:r>
            <a:r>
              <a:rPr lang="en-US" dirty="0"/>
              <a:t>(</a:t>
            </a:r>
            <a:r>
              <a:rPr lang="en-US" dirty="0" err="1"/>
              <a:t>GLsizei</a:t>
            </a:r>
            <a:r>
              <a:rPr lang="en-US" dirty="0"/>
              <a:t>  n,  </a:t>
            </a:r>
            <a:r>
              <a:rPr lang="en-US" dirty="0" err="1"/>
              <a:t>GLuint</a:t>
            </a:r>
            <a:r>
              <a:rPr lang="en-US" dirty="0"/>
              <a:t> *  textures</a:t>
            </a:r>
            <a:r>
              <a:rPr lang="en-US" dirty="0" smtClean="0"/>
              <a:t>);</a:t>
            </a:r>
          </a:p>
          <a:p>
            <a:pPr marL="0" indent="0">
              <a:buNone/>
            </a:pPr>
            <a:r>
              <a:rPr lang="en-US" dirty="0" err="1"/>
              <a:t>glGenTextures</a:t>
            </a:r>
            <a:r>
              <a:rPr lang="en-US" dirty="0"/>
              <a:t> returns n texture names in textures</a:t>
            </a:r>
            <a:r>
              <a:rPr lang="en-US" dirty="0" smtClean="0"/>
              <a:t>.</a:t>
            </a:r>
          </a:p>
          <a:p>
            <a:pPr marL="0" indent="0">
              <a:buNone/>
            </a:pPr>
            <a:r>
              <a:rPr lang="en-US" dirty="0" smtClean="0"/>
              <a:t> </a:t>
            </a:r>
            <a:r>
              <a:rPr lang="en-US" dirty="0"/>
              <a:t>There is no guarantee that the names form a contiguous set of </a:t>
            </a:r>
            <a:r>
              <a:rPr lang="en-US" dirty="0" smtClean="0"/>
              <a:t>integers; however</a:t>
            </a:r>
            <a:r>
              <a:rPr lang="en-US" dirty="0"/>
              <a:t>, it is guaranteed that none of the returned names was in </a:t>
            </a:r>
            <a:r>
              <a:rPr lang="en-US" dirty="0" smtClean="0"/>
              <a:t>use immediately </a:t>
            </a:r>
            <a:r>
              <a:rPr lang="en-US" dirty="0"/>
              <a:t>before the call to </a:t>
            </a:r>
            <a:r>
              <a:rPr lang="en-US" dirty="0" err="1"/>
              <a:t>glGenTextures</a:t>
            </a:r>
            <a:r>
              <a:rPr lang="en-US" dirty="0"/>
              <a:t>.</a:t>
            </a:r>
          </a:p>
          <a:p>
            <a:pPr marL="0" indent="0">
              <a:buNone/>
            </a:pPr>
            <a:r>
              <a:rPr lang="en-US" dirty="0"/>
              <a:t>        </a:t>
            </a:r>
          </a:p>
          <a:p>
            <a:pPr marL="0" indent="0">
              <a:buNone/>
            </a:pPr>
            <a:r>
              <a:rPr lang="en-US" dirty="0" smtClean="0"/>
              <a:t>The </a:t>
            </a:r>
            <a:r>
              <a:rPr lang="en-US" dirty="0"/>
              <a:t>generated textures have no dimensionality; they assume the </a:t>
            </a:r>
            <a:r>
              <a:rPr lang="en-US" dirty="0" smtClean="0"/>
              <a:t>dimensionality of </a:t>
            </a:r>
            <a:r>
              <a:rPr lang="en-US" dirty="0"/>
              <a:t>the texture target to which they are first bound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4507381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p:txBody>
          <a:bodyPr/>
          <a:lstStyle/>
          <a:p>
            <a:r>
              <a:rPr lang="en-US" smtClean="0"/>
              <a:t>Modeling an Orange (2)</a:t>
            </a:r>
          </a:p>
        </p:txBody>
      </p:sp>
      <p:sp>
        <p:nvSpPr>
          <p:cNvPr id="19461" name="Rectangle 3"/>
          <p:cNvSpPr>
            <a:spLocks noGrp="1" noChangeArrowheads="1"/>
          </p:cNvSpPr>
          <p:nvPr>
            <p:ph type="body" idx="1"/>
          </p:nvPr>
        </p:nvSpPr>
        <p:spPr/>
        <p:txBody>
          <a:bodyPr/>
          <a:lstStyle/>
          <a:p>
            <a:r>
              <a:rPr lang="en-US" smtClean="0"/>
              <a:t>Take a picture of a real orange, scan it, and “paste” onto simple geometric model</a:t>
            </a:r>
          </a:p>
          <a:p>
            <a:pPr lvl="1"/>
            <a:r>
              <a:rPr lang="en-US" smtClean="0"/>
              <a:t>This process is known as texture mapping</a:t>
            </a:r>
          </a:p>
          <a:p>
            <a:r>
              <a:rPr lang="en-US" smtClean="0"/>
              <a:t>Still might not be sufficient because resulting surface will be smooth</a:t>
            </a:r>
          </a:p>
          <a:p>
            <a:pPr lvl="1"/>
            <a:r>
              <a:rPr lang="en-US" smtClean="0"/>
              <a:t>Need to change local shape</a:t>
            </a:r>
          </a:p>
          <a:p>
            <a:pPr lvl="1"/>
            <a:r>
              <a:rPr lang="en-US" smtClean="0"/>
              <a:t>Bump mapping</a:t>
            </a:r>
          </a:p>
        </p:txBody>
      </p:sp>
      <p:pic>
        <p:nvPicPr>
          <p:cNvPr id="20482" name="Picture 2" descr="http://tobias.preclik.de/codeblog/wp-content/uploads/2007/02/orange-texture.jpg"/>
          <p:cNvPicPr>
            <a:picLocks noChangeAspect="1" noChangeArrowheads="1"/>
          </p:cNvPicPr>
          <p:nvPr/>
        </p:nvPicPr>
        <p:blipFill>
          <a:blip r:embed="rId2" cstate="print"/>
          <a:srcRect/>
          <a:stretch>
            <a:fillRect/>
          </a:stretch>
        </p:blipFill>
        <p:spPr bwMode="auto">
          <a:xfrm>
            <a:off x="5029200" y="3505200"/>
            <a:ext cx="2438400" cy="24384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the Texture</a:t>
            </a:r>
            <a:endParaRPr lang="en-US" dirty="0"/>
          </a:p>
        </p:txBody>
      </p:sp>
      <p:sp>
        <p:nvSpPr>
          <p:cNvPr id="3" name="Content Placeholder 2"/>
          <p:cNvSpPr>
            <a:spLocks noGrp="1"/>
          </p:cNvSpPr>
          <p:nvPr>
            <p:ph sz="quarter" idx="1"/>
          </p:nvPr>
        </p:nvSpPr>
        <p:spPr/>
        <p:txBody>
          <a:bodyPr/>
          <a:lstStyle/>
          <a:p>
            <a:pPr marL="0" indent="0">
              <a:buNone/>
            </a:pPr>
            <a:r>
              <a:rPr lang="en-US" dirty="0"/>
              <a:t>//The </a:t>
            </a:r>
            <a:r>
              <a:rPr lang="en-US" dirty="0" err="1"/>
              <a:t>glPixelStorei</a:t>
            </a:r>
            <a:r>
              <a:rPr lang="en-US" dirty="0"/>
              <a:t> call tells OpenGL how the data that is going to be uploaded is aligned. </a:t>
            </a:r>
          </a:p>
          <a:p>
            <a:pPr marL="0" indent="0">
              <a:buNone/>
            </a:pPr>
            <a:r>
              <a:rPr lang="en-US" dirty="0"/>
              <a:t>//This call tells OpenGL that the pixel data which is going to be passed to it is aligned in byte order, </a:t>
            </a:r>
          </a:p>
          <a:p>
            <a:pPr marL="0" indent="0">
              <a:buNone/>
            </a:pPr>
            <a:r>
              <a:rPr lang="en-US" dirty="0"/>
              <a:t>//this means that the data has one byte for each component, one for red, green and blue</a:t>
            </a:r>
          </a:p>
          <a:p>
            <a:pPr marL="0" indent="0">
              <a:buNone/>
            </a:pPr>
            <a:r>
              <a:rPr lang="en-US" dirty="0" err="1"/>
              <a:t>glPixelStorei</a:t>
            </a:r>
            <a:r>
              <a:rPr lang="en-US" dirty="0"/>
              <a:t>(GL_UNPACK_ALIGNMENT, 1);</a:t>
            </a:r>
          </a:p>
          <a:p>
            <a:pPr marL="0" indent="0">
              <a:buNone/>
            </a:pPr>
            <a:endParaRPr lang="en-US" dirty="0"/>
          </a:p>
        </p:txBody>
      </p:sp>
    </p:spTree>
    <p:extLst>
      <p:ext uri="{BB962C8B-B14F-4D97-AF65-F5344CB8AC3E}">
        <p14:creationId xmlns:p14="http://schemas.microsoft.com/office/powerpoint/2010/main" val="10418814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glTexParameteri</a:t>
            </a:r>
            <a:endParaRPr lang="en-US" dirty="0"/>
          </a:p>
        </p:txBody>
      </p:sp>
      <p:sp>
        <p:nvSpPr>
          <p:cNvPr id="3" name="Content Placeholder 2"/>
          <p:cNvSpPr>
            <a:spLocks noGrp="1"/>
          </p:cNvSpPr>
          <p:nvPr>
            <p:ph sz="quarter" idx="1"/>
          </p:nvPr>
        </p:nvSpPr>
        <p:spPr/>
        <p:txBody>
          <a:bodyPr/>
          <a:lstStyle/>
          <a:p>
            <a:pPr marL="0" indent="0">
              <a:buNone/>
            </a:pPr>
            <a:r>
              <a:rPr lang="en-US" sz="2400" dirty="0" err="1"/>
              <a:t>glTexParameteri</a:t>
            </a:r>
            <a:r>
              <a:rPr lang="en-US" sz="2400" dirty="0"/>
              <a:t>(GL_TEXTURE_2D, GL_TEXTURE_WRAP_S, GL_REPEAT</a:t>
            </a:r>
            <a:r>
              <a:rPr lang="en-US" sz="2400" dirty="0" smtClean="0"/>
              <a:t>);</a:t>
            </a:r>
          </a:p>
          <a:p>
            <a:pPr marL="0" indent="0">
              <a:buNone/>
            </a:pPr>
            <a:endParaRPr lang="en-US" sz="2400" dirty="0"/>
          </a:p>
          <a:p>
            <a:pPr marL="0" indent="0">
              <a:buNone/>
            </a:pPr>
            <a:r>
              <a:rPr lang="en-US" sz="2400" dirty="0" err="1"/>
              <a:t>glTexParameteri</a:t>
            </a:r>
            <a:r>
              <a:rPr lang="en-US" sz="2400" dirty="0"/>
              <a:t> (GL_TEXTURE_2D, GL_TEXTURE_WRAP_T, GL_REPEAT</a:t>
            </a:r>
            <a:r>
              <a:rPr lang="en-US" sz="2400" dirty="0" smtClean="0"/>
              <a:t>);</a:t>
            </a:r>
          </a:p>
          <a:p>
            <a:pPr marL="0" indent="0">
              <a:buNone/>
            </a:pPr>
            <a:endParaRPr lang="en-US" sz="2400" dirty="0"/>
          </a:p>
          <a:p>
            <a:pPr marL="0" indent="0">
              <a:buNone/>
            </a:pPr>
            <a:r>
              <a:rPr lang="en-US" sz="2400" dirty="0" err="1"/>
              <a:t>glTexParameteri</a:t>
            </a:r>
            <a:r>
              <a:rPr lang="en-US" sz="2400" dirty="0"/>
              <a:t> (GL_TEXTURE_2D, GL_TEXTURE_MAG_FILTER, GL_LINEAR</a:t>
            </a:r>
            <a:r>
              <a:rPr lang="en-US" sz="2400" dirty="0" smtClean="0"/>
              <a:t>);</a:t>
            </a:r>
          </a:p>
          <a:p>
            <a:pPr marL="0" indent="0">
              <a:buNone/>
            </a:pPr>
            <a:endParaRPr lang="en-US" sz="2400" dirty="0"/>
          </a:p>
          <a:p>
            <a:pPr marL="0" indent="0">
              <a:buNone/>
            </a:pPr>
            <a:r>
              <a:rPr lang="en-US" sz="2400" dirty="0" err="1"/>
              <a:t>glTexParameteri</a:t>
            </a:r>
            <a:r>
              <a:rPr lang="en-US" sz="2400" dirty="0"/>
              <a:t> (GL_TEXTURE_2D, GL_TEXTURE_MIN_FILTER, GL_LINEAR);</a:t>
            </a:r>
          </a:p>
          <a:p>
            <a:endParaRPr lang="en-US" dirty="0"/>
          </a:p>
        </p:txBody>
      </p:sp>
    </p:spTree>
    <p:extLst>
      <p:ext uri="{BB962C8B-B14F-4D97-AF65-F5344CB8AC3E}">
        <p14:creationId xmlns:p14="http://schemas.microsoft.com/office/powerpoint/2010/main" val="326959385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GL_TEXTURE_MIN_FILTER</a:t>
            </a:r>
            <a:endParaRPr lang="en-US" dirty="0"/>
          </a:p>
        </p:txBody>
      </p:sp>
      <p:sp>
        <p:nvSpPr>
          <p:cNvPr id="3" name="Content Placeholder 2"/>
          <p:cNvSpPr>
            <a:spLocks noGrp="1"/>
          </p:cNvSpPr>
          <p:nvPr>
            <p:ph sz="quarter" idx="1"/>
          </p:nvPr>
        </p:nvSpPr>
        <p:spPr/>
        <p:txBody>
          <a:bodyPr>
            <a:normAutofit fontScale="85000" lnSpcReduction="20000"/>
          </a:bodyPr>
          <a:lstStyle/>
          <a:p>
            <a:r>
              <a:rPr lang="en-US" dirty="0" smtClean="0"/>
              <a:t>The </a:t>
            </a:r>
            <a:r>
              <a:rPr lang="en-US" dirty="0"/>
              <a:t>texture minifying function is used whenever the pixel being textured maps to an area greater than one texture element. There are six defined minifying functions. Two of them use the nearest one or nearest four texture elements to compute the texture value. The other four use </a:t>
            </a:r>
            <a:r>
              <a:rPr lang="en-US" dirty="0" err="1"/>
              <a:t>mipmaps</a:t>
            </a:r>
            <a:r>
              <a:rPr lang="en-US" dirty="0"/>
              <a:t>. </a:t>
            </a:r>
          </a:p>
          <a:p>
            <a:r>
              <a:rPr lang="en-US" dirty="0"/>
              <a:t>A </a:t>
            </a:r>
            <a:r>
              <a:rPr lang="en-US" dirty="0" err="1"/>
              <a:t>mipmap</a:t>
            </a:r>
            <a:r>
              <a:rPr lang="en-US" dirty="0"/>
              <a:t> is an ordered set of arrays representing the same image at progressively lower resolutions. If the texture has dimensions 2nx2m there are max(n, m) + 1 </a:t>
            </a:r>
            <a:r>
              <a:rPr lang="en-US" dirty="0" err="1"/>
              <a:t>mipmaps</a:t>
            </a:r>
            <a:r>
              <a:rPr lang="en-US" dirty="0"/>
              <a:t>. The first </a:t>
            </a:r>
            <a:r>
              <a:rPr lang="en-US" dirty="0" err="1"/>
              <a:t>mipmap</a:t>
            </a:r>
            <a:r>
              <a:rPr lang="en-US" dirty="0"/>
              <a:t> is the original texture, with dimensions 2nx2m. Each subsequent </a:t>
            </a:r>
            <a:r>
              <a:rPr lang="en-US" dirty="0" err="1"/>
              <a:t>mipmap</a:t>
            </a:r>
            <a:r>
              <a:rPr lang="en-US" dirty="0"/>
              <a:t> has dimensions 2k1x2l1 where 2kx2l are the dimensions of the previous </a:t>
            </a:r>
            <a:r>
              <a:rPr lang="en-US" dirty="0" err="1"/>
              <a:t>mipmap</a:t>
            </a:r>
            <a:r>
              <a:rPr lang="en-US" dirty="0"/>
              <a:t>, until either k = 0 or l = 0. At that point, subsequent </a:t>
            </a:r>
            <a:r>
              <a:rPr lang="en-US" dirty="0" err="1"/>
              <a:t>mipmaps</a:t>
            </a:r>
            <a:r>
              <a:rPr lang="en-US" dirty="0"/>
              <a:t> have dimension 1x2l1 or 2k1x1 until the final </a:t>
            </a:r>
            <a:r>
              <a:rPr lang="en-US" dirty="0" err="1"/>
              <a:t>mipmap</a:t>
            </a:r>
            <a:r>
              <a:rPr lang="en-US" dirty="0"/>
              <a:t>, which has dimension 1x1. </a:t>
            </a:r>
            <a:r>
              <a:rPr lang="en-US" dirty="0" err="1"/>
              <a:t>Mipmaps</a:t>
            </a:r>
            <a:r>
              <a:rPr lang="en-US" dirty="0"/>
              <a:t> are defined using </a:t>
            </a:r>
            <a:r>
              <a:rPr lang="en-US" b="1" dirty="0">
                <a:hlinkClick r:id="rId2"/>
              </a:rPr>
              <a:t>glTexImage1D</a:t>
            </a:r>
            <a:r>
              <a:rPr lang="en-US" dirty="0"/>
              <a:t> or </a:t>
            </a:r>
            <a:r>
              <a:rPr lang="en-US" b="1" dirty="0">
                <a:hlinkClick r:id="rId3"/>
              </a:rPr>
              <a:t>glTexImage2D</a:t>
            </a:r>
            <a:r>
              <a:rPr lang="en-US" dirty="0"/>
              <a:t> with the level-of-detail argument indicating the order of the </a:t>
            </a:r>
            <a:r>
              <a:rPr lang="en-US" dirty="0" err="1"/>
              <a:t>mipmaps</a:t>
            </a:r>
            <a:r>
              <a:rPr lang="en-US" dirty="0"/>
              <a:t>. Level 0 is the original texture; level bold max(n, m) is the final 1x1 </a:t>
            </a:r>
            <a:r>
              <a:rPr lang="en-US" dirty="0" err="1"/>
              <a:t>mipmap</a:t>
            </a:r>
            <a:r>
              <a:rPr lang="en-US" dirty="0"/>
              <a:t>.</a:t>
            </a:r>
          </a:p>
        </p:txBody>
      </p:sp>
    </p:spTree>
    <p:extLst>
      <p:ext uri="{BB962C8B-B14F-4D97-AF65-F5344CB8AC3E}">
        <p14:creationId xmlns:p14="http://schemas.microsoft.com/office/powerpoint/2010/main" val="19008203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GL_TEXTURE_MAG_FILTER</a:t>
            </a:r>
            <a:endParaRPr lang="en-US" dirty="0"/>
          </a:p>
        </p:txBody>
      </p:sp>
      <p:sp>
        <p:nvSpPr>
          <p:cNvPr id="3" name="Content Placeholder 2"/>
          <p:cNvSpPr>
            <a:spLocks noGrp="1"/>
          </p:cNvSpPr>
          <p:nvPr>
            <p:ph sz="quarter" idx="1"/>
          </p:nvPr>
        </p:nvSpPr>
        <p:spPr/>
        <p:txBody>
          <a:bodyPr/>
          <a:lstStyle/>
          <a:p>
            <a:r>
              <a:rPr lang="en-US" dirty="0"/>
              <a:t>The texture magnification function is used when the pixel being textured maps to an area less than or equal to one texture element. It sets the texture magnification function to either GL_NEAREST or GL_LINEAR.</a:t>
            </a:r>
          </a:p>
        </p:txBody>
      </p:sp>
    </p:spTree>
    <p:extLst>
      <p:ext uri="{BB962C8B-B14F-4D97-AF65-F5344CB8AC3E}">
        <p14:creationId xmlns:p14="http://schemas.microsoft.com/office/powerpoint/2010/main" val="340547305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GL_TEXTURE_WRAP_S</a:t>
            </a:r>
            <a:endParaRPr lang="en-US" dirty="0"/>
          </a:p>
        </p:txBody>
      </p:sp>
      <p:sp>
        <p:nvSpPr>
          <p:cNvPr id="3" name="Content Placeholder 2"/>
          <p:cNvSpPr>
            <a:spLocks noGrp="1"/>
          </p:cNvSpPr>
          <p:nvPr>
            <p:ph sz="quarter" idx="1"/>
          </p:nvPr>
        </p:nvSpPr>
        <p:spPr/>
        <p:txBody>
          <a:bodyPr/>
          <a:lstStyle/>
          <a:p>
            <a:r>
              <a:rPr lang="en-US" dirty="0"/>
              <a:t>Sets the wrap parameter for texture coordinate s to either GL_CLAMP or GL_REPEAT. GL_CLAMP causes s coordinates to be clamped to the range [0,1] and is useful for preventing wrapping artifacts when mapping a single image onto an object. GL_REPEAT causes the integer part of the s coordinate to be ignored; OpenGL uses only the fractional part, thereby creating a repeating pattern. Border texture elements are accessed only if wrapping is set to GL_CLAMP. Initially, GL_TEXTURE_WRAP_S is set to GL_REPEAT.</a:t>
            </a:r>
          </a:p>
        </p:txBody>
      </p:sp>
    </p:spTree>
    <p:extLst>
      <p:ext uri="{BB962C8B-B14F-4D97-AF65-F5344CB8AC3E}">
        <p14:creationId xmlns:p14="http://schemas.microsoft.com/office/powerpoint/2010/main" val="52796409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GL_TEXTURE_WRAP_T</a:t>
            </a:r>
            <a:endParaRPr lang="en-US" dirty="0"/>
          </a:p>
        </p:txBody>
      </p:sp>
      <p:sp>
        <p:nvSpPr>
          <p:cNvPr id="3" name="Content Placeholder 2"/>
          <p:cNvSpPr>
            <a:spLocks noGrp="1"/>
          </p:cNvSpPr>
          <p:nvPr>
            <p:ph sz="quarter" idx="1"/>
          </p:nvPr>
        </p:nvSpPr>
        <p:spPr/>
        <p:txBody>
          <a:bodyPr/>
          <a:lstStyle/>
          <a:p>
            <a:r>
              <a:rPr lang="en-US" dirty="0"/>
              <a:t>Sets the wrap parameter for texture coordinate t to either GL_CLAMP or GL_REPEAT. See the discussion under GL_TEXTURE_WRAP_S. Initially, GL_TEXTURE_WRAP_T is set to GL_REPEAT</a:t>
            </a:r>
          </a:p>
        </p:txBody>
      </p:sp>
    </p:spTree>
    <p:extLst>
      <p:ext uri="{BB962C8B-B14F-4D97-AF65-F5344CB8AC3E}">
        <p14:creationId xmlns:p14="http://schemas.microsoft.com/office/powerpoint/2010/main" val="5692555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glTexEnvf</a:t>
            </a:r>
            <a:endParaRPr lang="en-US" dirty="0"/>
          </a:p>
        </p:txBody>
      </p:sp>
      <p:sp>
        <p:nvSpPr>
          <p:cNvPr id="3" name="Content Placeholder 2"/>
          <p:cNvSpPr>
            <a:spLocks noGrp="1"/>
          </p:cNvSpPr>
          <p:nvPr>
            <p:ph sz="quarter" idx="1"/>
          </p:nvPr>
        </p:nvSpPr>
        <p:spPr/>
        <p:txBody>
          <a:bodyPr>
            <a:normAutofit fontScale="92500" lnSpcReduction="10000"/>
          </a:bodyPr>
          <a:lstStyle/>
          <a:p>
            <a:pPr marL="0" indent="0">
              <a:buNone/>
            </a:pPr>
            <a:r>
              <a:rPr lang="en-US" dirty="0"/>
              <a:t>//The </a:t>
            </a:r>
            <a:r>
              <a:rPr lang="en-US" dirty="0" err="1"/>
              <a:t>glTexEnvf</a:t>
            </a:r>
            <a:r>
              <a:rPr lang="en-US" dirty="0"/>
              <a:t> call sets environment variables for the current texture. </a:t>
            </a:r>
          </a:p>
          <a:p>
            <a:pPr marL="0" indent="0">
              <a:buNone/>
            </a:pPr>
            <a:r>
              <a:rPr lang="en-US" dirty="0"/>
              <a:t>//What this does is tell OpenGL how the texture will act when it is rendered into a scene.</a:t>
            </a:r>
          </a:p>
          <a:p>
            <a:pPr marL="0" indent="0">
              <a:buNone/>
            </a:pPr>
            <a:r>
              <a:rPr lang="en-US" dirty="0"/>
              <a:t>//What this does is sets the active texture to GL_MODULATE. </a:t>
            </a:r>
          </a:p>
          <a:p>
            <a:pPr marL="0" indent="0">
              <a:buNone/>
            </a:pPr>
            <a:r>
              <a:rPr lang="en-US" dirty="0"/>
              <a:t>//The GL_MODULATE attribute allows you to apply effects such as lighting and coloring to your texture. </a:t>
            </a:r>
          </a:p>
          <a:p>
            <a:pPr marL="0" indent="0">
              <a:buNone/>
            </a:pPr>
            <a:r>
              <a:rPr lang="en-US" dirty="0"/>
              <a:t>//If you do not want lighting and coloring to effect your texture and you would like to display the texture unchanged when </a:t>
            </a:r>
          </a:p>
          <a:p>
            <a:pPr marL="0" indent="0">
              <a:buNone/>
            </a:pPr>
            <a:r>
              <a:rPr lang="en-US" dirty="0"/>
              <a:t>//coloring is applied replace GL_MODULATE with GL_DECAL.</a:t>
            </a:r>
          </a:p>
          <a:p>
            <a:pPr marL="0" indent="0">
              <a:buNone/>
            </a:pPr>
            <a:r>
              <a:rPr lang="en-US" dirty="0" err="1"/>
              <a:t>glTexEnvf</a:t>
            </a:r>
            <a:r>
              <a:rPr lang="en-US" dirty="0"/>
              <a:t>(GL_TEXTURE_ENV, GL_TEXTURE_ENV_MODE, GL_MODULATE);</a:t>
            </a:r>
          </a:p>
          <a:p>
            <a:pPr marL="0" indent="0">
              <a:buNone/>
            </a:pPr>
            <a:endParaRPr lang="en-US" dirty="0"/>
          </a:p>
        </p:txBody>
      </p:sp>
    </p:spTree>
    <p:extLst>
      <p:ext uri="{BB962C8B-B14F-4D97-AF65-F5344CB8AC3E}">
        <p14:creationId xmlns:p14="http://schemas.microsoft.com/office/powerpoint/2010/main" val="309263522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glTexImage2D</a:t>
            </a:r>
            <a:endParaRPr lang="en-US" dirty="0"/>
          </a:p>
        </p:txBody>
      </p:sp>
      <p:sp>
        <p:nvSpPr>
          <p:cNvPr id="3" name="Content Placeholder 2"/>
          <p:cNvSpPr>
            <a:spLocks noGrp="1"/>
          </p:cNvSpPr>
          <p:nvPr>
            <p:ph sz="quarter" idx="1"/>
          </p:nvPr>
        </p:nvSpPr>
        <p:spPr/>
        <p:txBody>
          <a:bodyPr/>
          <a:lstStyle/>
          <a:p>
            <a:pPr marL="0" indent="0">
              <a:buNone/>
            </a:pPr>
            <a:r>
              <a:rPr lang="en-US" dirty="0"/>
              <a:t>void glTexImage2D(</a:t>
            </a:r>
            <a:r>
              <a:rPr lang="en-US" dirty="0" err="1"/>
              <a:t>GLenum</a:t>
            </a:r>
            <a:r>
              <a:rPr lang="en-US" dirty="0"/>
              <a:t>  target,  </a:t>
            </a:r>
            <a:r>
              <a:rPr lang="en-US" dirty="0" err="1"/>
              <a:t>GLint</a:t>
            </a:r>
            <a:r>
              <a:rPr lang="en-US" dirty="0"/>
              <a:t>  level,  </a:t>
            </a:r>
            <a:r>
              <a:rPr lang="en-US" dirty="0" err="1"/>
              <a:t>GLint</a:t>
            </a:r>
            <a:r>
              <a:rPr lang="en-US" dirty="0"/>
              <a:t>  </a:t>
            </a:r>
            <a:r>
              <a:rPr lang="en-US" dirty="0" err="1"/>
              <a:t>internalFormat</a:t>
            </a:r>
            <a:r>
              <a:rPr lang="en-US" dirty="0"/>
              <a:t>,  </a:t>
            </a:r>
            <a:r>
              <a:rPr lang="en-US" dirty="0" err="1"/>
              <a:t>GLsizei</a:t>
            </a:r>
            <a:r>
              <a:rPr lang="en-US" dirty="0"/>
              <a:t>  width,  </a:t>
            </a:r>
            <a:r>
              <a:rPr lang="en-US" dirty="0" err="1"/>
              <a:t>GLsizei</a:t>
            </a:r>
            <a:r>
              <a:rPr lang="en-US" dirty="0"/>
              <a:t>  height,  </a:t>
            </a:r>
            <a:r>
              <a:rPr lang="en-US" dirty="0" err="1"/>
              <a:t>GLint</a:t>
            </a:r>
            <a:r>
              <a:rPr lang="en-US" dirty="0"/>
              <a:t>  border,  </a:t>
            </a:r>
            <a:r>
              <a:rPr lang="en-US" dirty="0" err="1"/>
              <a:t>GLenum</a:t>
            </a:r>
            <a:r>
              <a:rPr lang="en-US" dirty="0"/>
              <a:t>  format,  </a:t>
            </a:r>
            <a:r>
              <a:rPr lang="en-US" dirty="0" err="1"/>
              <a:t>GLenum</a:t>
            </a:r>
            <a:r>
              <a:rPr lang="en-US" dirty="0"/>
              <a:t>  type,  </a:t>
            </a:r>
            <a:r>
              <a:rPr lang="en-US" dirty="0" err="1"/>
              <a:t>const</a:t>
            </a:r>
            <a:r>
              <a:rPr lang="en-US" dirty="0"/>
              <a:t> </a:t>
            </a:r>
            <a:r>
              <a:rPr lang="en-US" dirty="0" err="1"/>
              <a:t>GLvoid</a:t>
            </a:r>
            <a:r>
              <a:rPr lang="en-US" dirty="0"/>
              <a:t> *  data)</a:t>
            </a:r>
          </a:p>
        </p:txBody>
      </p:sp>
    </p:spTree>
    <p:extLst>
      <p:ext uri="{BB962C8B-B14F-4D97-AF65-F5344CB8AC3E}">
        <p14:creationId xmlns:p14="http://schemas.microsoft.com/office/powerpoint/2010/main" val="8934844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glTexImage2d</a:t>
            </a:r>
            <a:endParaRPr lang="en-US" dirty="0"/>
          </a:p>
        </p:txBody>
      </p:sp>
      <p:sp>
        <p:nvSpPr>
          <p:cNvPr id="3" name="Content Placeholder 2"/>
          <p:cNvSpPr>
            <a:spLocks noGrp="1"/>
          </p:cNvSpPr>
          <p:nvPr>
            <p:ph sz="quarter" idx="1"/>
          </p:nvPr>
        </p:nvSpPr>
        <p:spPr/>
        <p:txBody>
          <a:bodyPr>
            <a:normAutofit fontScale="70000" lnSpcReduction="20000"/>
          </a:bodyPr>
          <a:lstStyle/>
          <a:p>
            <a:pPr marL="0" indent="0">
              <a:buNone/>
            </a:pPr>
            <a:r>
              <a:rPr lang="en-US" dirty="0"/>
              <a:t>/The glTexImage2D call is our goal. </a:t>
            </a:r>
          </a:p>
          <a:p>
            <a:pPr marL="0" indent="0">
              <a:buNone/>
            </a:pPr>
            <a:r>
              <a:rPr lang="en-US" dirty="0"/>
              <a:t>//This call will upload the texture to the video memory where it will be ready for us to use in our programs. </a:t>
            </a:r>
          </a:p>
          <a:p>
            <a:pPr marL="0" indent="0">
              <a:buNone/>
            </a:pPr>
            <a:r>
              <a:rPr lang="en-US" dirty="0"/>
              <a:t>//I am going to explain this call parameter by parameter since it is so important to what we are doing.</a:t>
            </a:r>
          </a:p>
          <a:p>
            <a:pPr marL="0" indent="0">
              <a:buNone/>
            </a:pPr>
            <a:r>
              <a:rPr lang="en-US" dirty="0"/>
              <a:t>    //target - The target of this call, it will always be GL_TEXTURE_2D.</a:t>
            </a:r>
          </a:p>
          <a:p>
            <a:pPr marL="0" indent="0">
              <a:buNone/>
            </a:pPr>
            <a:r>
              <a:rPr lang="en-US" dirty="0"/>
              <a:t>    //level - The level of detail number, this should be left at 0 for our purposes. </a:t>
            </a:r>
          </a:p>
          <a:p>
            <a:pPr marL="0" indent="0">
              <a:buNone/>
            </a:pPr>
            <a:r>
              <a:rPr lang="en-US" dirty="0"/>
              <a:t>//Once you become more adept at OpenGL texture mapping this parameter will be something that you might change.</a:t>
            </a:r>
          </a:p>
          <a:p>
            <a:pPr marL="0" indent="0">
              <a:buNone/>
            </a:pPr>
            <a:r>
              <a:rPr lang="en-US" dirty="0"/>
              <a:t>    //</a:t>
            </a:r>
            <a:r>
              <a:rPr lang="en-US" dirty="0" err="1"/>
              <a:t>internalformat</a:t>
            </a:r>
            <a:r>
              <a:rPr lang="en-US" dirty="0"/>
              <a:t> - Internal components parameter. </a:t>
            </a:r>
          </a:p>
          <a:p>
            <a:pPr marL="0" indent="0">
              <a:buNone/>
            </a:pPr>
            <a:r>
              <a:rPr lang="en-US" dirty="0"/>
              <a:t>//This tells OpenGL how many color components to represent internally from the texture that is uploaded. </a:t>
            </a:r>
          </a:p>
          <a:p>
            <a:pPr marL="0" indent="0">
              <a:buNone/>
            </a:pPr>
            <a:r>
              <a:rPr lang="en-US" dirty="0"/>
              <a:t>//There are many symbolic constants for this parameter but the one which is most widely used is GL_RGB; this constant is equal to 3.</a:t>
            </a:r>
          </a:p>
          <a:p>
            <a:pPr marL="0" indent="0">
              <a:buNone/>
            </a:pPr>
            <a:r>
              <a:rPr lang="en-US" dirty="0"/>
              <a:t>    //width &amp; height - The width and height of the image data. These must be integers that are equal to 2n+2(border) for some integer n.</a:t>
            </a:r>
          </a:p>
          <a:p>
            <a:pPr marL="0" indent="0">
              <a:buNone/>
            </a:pPr>
            <a:endParaRPr lang="en-US" dirty="0"/>
          </a:p>
        </p:txBody>
      </p:sp>
    </p:spTree>
    <p:extLst>
      <p:ext uri="{BB962C8B-B14F-4D97-AF65-F5344CB8AC3E}">
        <p14:creationId xmlns:p14="http://schemas.microsoft.com/office/powerpoint/2010/main" val="315010857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glTexImage2d</a:t>
            </a:r>
            <a:endParaRPr lang="en-US" dirty="0"/>
          </a:p>
        </p:txBody>
      </p:sp>
      <p:sp>
        <p:nvSpPr>
          <p:cNvPr id="3" name="Content Placeholder 2"/>
          <p:cNvSpPr>
            <a:spLocks noGrp="1"/>
          </p:cNvSpPr>
          <p:nvPr>
            <p:ph sz="quarter" idx="1"/>
          </p:nvPr>
        </p:nvSpPr>
        <p:spPr/>
        <p:txBody>
          <a:bodyPr>
            <a:normAutofit fontScale="77500" lnSpcReduction="20000"/>
          </a:bodyPr>
          <a:lstStyle/>
          <a:p>
            <a:pPr marL="0" indent="0">
              <a:buNone/>
            </a:pPr>
            <a:r>
              <a:rPr lang="en-US" dirty="0" smtClean="0"/>
              <a:t>//What this basically means is that the texture width and height must be a power of two (2,4,8,16,32,63,128,256,512, </a:t>
            </a:r>
            <a:r>
              <a:rPr lang="en-US" dirty="0" err="1" smtClean="0"/>
              <a:t>etc</a:t>
            </a:r>
            <a:r>
              <a:rPr lang="en-US" dirty="0" smtClean="0"/>
              <a:t>).</a:t>
            </a:r>
          </a:p>
          <a:p>
            <a:pPr marL="0" indent="0">
              <a:buNone/>
            </a:pPr>
            <a:r>
              <a:rPr lang="en-US" dirty="0" smtClean="0"/>
              <a:t>    //border - Image border, must be 0 or 1. I always use 0 in my code since I do not use image borders.</a:t>
            </a:r>
          </a:p>
          <a:p>
            <a:pPr marL="0" indent="0">
              <a:buNone/>
            </a:pPr>
            <a:r>
              <a:rPr lang="en-US" dirty="0" smtClean="0"/>
              <a:t>    </a:t>
            </a:r>
            <a:r>
              <a:rPr lang="en-US" dirty="0"/>
              <a:t>//format - Format of the pixel data that will be uploaded. There are many constants which are accepted but GL_RGB is the value that is widely used.</a:t>
            </a:r>
          </a:p>
          <a:p>
            <a:pPr marL="0" indent="0">
              <a:buNone/>
            </a:pPr>
            <a:r>
              <a:rPr lang="en-US" dirty="0"/>
              <a:t>    //type - Type of data that will be uploaded. Again there are several symbolic constants but the one which I use is GL_UNSIGNED_BYTE.</a:t>
            </a:r>
          </a:p>
          <a:p>
            <a:pPr marL="0" indent="0">
              <a:buNone/>
            </a:pPr>
            <a:r>
              <a:rPr lang="en-US" dirty="0"/>
              <a:t>    //pixels - Pointer to the image data. </a:t>
            </a:r>
          </a:p>
          <a:p>
            <a:pPr marL="0" indent="0">
              <a:buNone/>
            </a:pPr>
            <a:r>
              <a:rPr lang="en-US" dirty="0"/>
              <a:t>//This is the image data that will be uploaded to the video memory. </a:t>
            </a:r>
          </a:p>
          <a:p>
            <a:pPr marL="0" indent="0">
              <a:buNone/>
            </a:pPr>
            <a:r>
              <a:rPr lang="en-US" dirty="0"/>
              <a:t>//Note that after your call to glTexImage2D you can free this memory since the texture is already uploaded into video memory.</a:t>
            </a:r>
          </a:p>
          <a:p>
            <a:pPr marL="0" indent="0">
              <a:buNone/>
            </a:pPr>
            <a:r>
              <a:rPr lang="en-US" dirty="0"/>
              <a:t>glTexImage2D (GL_TEXTURE_2D, 0, GL_RGB, </a:t>
            </a:r>
            <a:r>
              <a:rPr lang="en-US" dirty="0" err="1"/>
              <a:t>imageWidth</a:t>
            </a:r>
            <a:r>
              <a:rPr lang="en-US" dirty="0"/>
              <a:t>, </a:t>
            </a:r>
            <a:r>
              <a:rPr lang="en-US" dirty="0" err="1"/>
              <a:t>imageHeight</a:t>
            </a:r>
            <a:r>
              <a:rPr lang="en-US" dirty="0"/>
              <a:t>, 0, GL_RGB, GL_UNSIGNED_BYTE, image);</a:t>
            </a:r>
          </a:p>
          <a:p>
            <a:pPr marL="0" indent="0">
              <a:buNone/>
            </a:pPr>
            <a:endParaRPr lang="en-US" dirty="0"/>
          </a:p>
        </p:txBody>
      </p:sp>
    </p:spTree>
    <p:extLst>
      <p:ext uri="{BB962C8B-B14F-4D97-AF65-F5344CB8AC3E}">
        <p14:creationId xmlns:p14="http://schemas.microsoft.com/office/powerpoint/2010/main" val="30891529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r>
              <a:rPr lang="en-US" smtClean="0"/>
              <a:t>Three Types of Mapping</a:t>
            </a:r>
          </a:p>
        </p:txBody>
      </p:sp>
      <p:sp>
        <p:nvSpPr>
          <p:cNvPr id="20485" name="Rectangle 3"/>
          <p:cNvSpPr>
            <a:spLocks noGrp="1" noChangeArrowheads="1"/>
          </p:cNvSpPr>
          <p:nvPr>
            <p:ph type="body" idx="1"/>
          </p:nvPr>
        </p:nvSpPr>
        <p:spPr/>
        <p:txBody>
          <a:bodyPr/>
          <a:lstStyle/>
          <a:p>
            <a:r>
              <a:rPr lang="en-US" smtClean="0"/>
              <a:t>Texture Mapping</a:t>
            </a:r>
          </a:p>
          <a:p>
            <a:pPr lvl="1"/>
            <a:r>
              <a:rPr lang="en-US" smtClean="0"/>
              <a:t>Uses images to fill inside of polygons</a:t>
            </a:r>
          </a:p>
          <a:p>
            <a:r>
              <a:rPr lang="en-US" smtClean="0"/>
              <a:t>Environment (reflection mapping)</a:t>
            </a:r>
          </a:p>
          <a:p>
            <a:pPr lvl="1"/>
            <a:r>
              <a:rPr lang="en-US" smtClean="0"/>
              <a:t>Uses a picture of the environment for texture maps</a:t>
            </a:r>
          </a:p>
          <a:p>
            <a:pPr lvl="1"/>
            <a:r>
              <a:rPr lang="en-US" smtClean="0"/>
              <a:t>Allows simulation of highly specular surfaces</a:t>
            </a:r>
          </a:p>
          <a:p>
            <a:r>
              <a:rPr lang="en-US" smtClean="0"/>
              <a:t>Bump mapping</a:t>
            </a:r>
          </a:p>
          <a:p>
            <a:pPr lvl="1"/>
            <a:r>
              <a:rPr lang="en-US" smtClean="0"/>
              <a:t>Emulates altering normal vectors during the rendering process</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OpenGL is a State Machine</a:t>
            </a:r>
            <a:endParaRPr lang="en-US" dirty="0"/>
          </a:p>
        </p:txBody>
      </p:sp>
      <p:sp>
        <p:nvSpPr>
          <p:cNvPr id="3" name="Content Placeholder 2"/>
          <p:cNvSpPr>
            <a:spLocks noGrp="1"/>
          </p:cNvSpPr>
          <p:nvPr>
            <p:ph sz="quarter" idx="1"/>
          </p:nvPr>
        </p:nvSpPr>
        <p:spPr/>
        <p:txBody>
          <a:bodyPr/>
          <a:lstStyle/>
          <a:p>
            <a:r>
              <a:rPr lang="en-US" dirty="0" err="1"/>
              <a:t>glEnable</a:t>
            </a:r>
            <a:r>
              <a:rPr lang="en-US" dirty="0"/>
              <a:t> (GL_TEXTURE_2D);</a:t>
            </a:r>
          </a:p>
          <a:p>
            <a:r>
              <a:rPr lang="en-US" dirty="0" smtClean="0"/>
              <a:t>You need to tell </a:t>
            </a:r>
            <a:r>
              <a:rPr lang="en-US" dirty="0" err="1" smtClean="0"/>
              <a:t>openGL</a:t>
            </a:r>
            <a:r>
              <a:rPr lang="en-US" dirty="0" smtClean="0"/>
              <a:t> that you will be using Textures</a:t>
            </a:r>
          </a:p>
          <a:p>
            <a:r>
              <a:rPr lang="en-US" dirty="0" smtClean="0"/>
              <a:t>Can also disable them </a:t>
            </a:r>
            <a:r>
              <a:rPr lang="en-US" dirty="0" err="1" smtClean="0"/>
              <a:t>glDisable</a:t>
            </a:r>
            <a:r>
              <a:rPr lang="en-US" dirty="0" smtClean="0"/>
              <a:t>(…)</a:t>
            </a:r>
          </a:p>
        </p:txBody>
      </p:sp>
    </p:spTree>
    <p:extLst>
      <p:ext uri="{BB962C8B-B14F-4D97-AF65-F5344CB8AC3E}">
        <p14:creationId xmlns:p14="http://schemas.microsoft.com/office/powerpoint/2010/main" val="113596435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sz="quarter" idx="1"/>
          </p:nvPr>
        </p:nvSpPr>
        <p:spPr>
          <a:xfrm>
            <a:off x="914400" y="1447800"/>
            <a:ext cx="7772400" cy="5029200"/>
          </a:xfrm>
        </p:spPr>
        <p:txBody>
          <a:bodyPr>
            <a:normAutofit fontScale="40000" lnSpcReduction="20000"/>
          </a:bodyPr>
          <a:lstStyle/>
          <a:p>
            <a:pPr marL="0" indent="0">
              <a:buNone/>
            </a:pPr>
            <a:r>
              <a:rPr lang="en-US" sz="5000" dirty="0"/>
              <a:t>//Pointers</a:t>
            </a:r>
          </a:p>
          <a:p>
            <a:pPr marL="0" indent="0">
              <a:buNone/>
            </a:pPr>
            <a:r>
              <a:rPr lang="en-US" sz="5000" dirty="0"/>
              <a:t>    //Make sure that you have enabled texturing. You do this with the </a:t>
            </a:r>
            <a:r>
              <a:rPr lang="en-US" sz="5000" dirty="0" err="1"/>
              <a:t>glEnable</a:t>
            </a:r>
            <a:r>
              <a:rPr lang="en-US" sz="5000" dirty="0"/>
              <a:t> (GL_TEXTURE_2D) call.</a:t>
            </a:r>
          </a:p>
          <a:p>
            <a:pPr marL="0" indent="0">
              <a:buNone/>
            </a:pPr>
            <a:r>
              <a:rPr lang="en-US" sz="5000" dirty="0"/>
              <a:t>    //Make sure that you bind to a texture before you do any sort of </a:t>
            </a:r>
            <a:r>
              <a:rPr lang="en-US" sz="5000" dirty="0" err="1"/>
              <a:t>glBegin</a:t>
            </a:r>
            <a:r>
              <a:rPr lang="en-US" sz="5000" dirty="0"/>
              <a:t>/</a:t>
            </a:r>
            <a:r>
              <a:rPr lang="en-US" sz="5000" dirty="0" err="1"/>
              <a:t>glEnd</a:t>
            </a:r>
            <a:r>
              <a:rPr lang="en-US" sz="5000" dirty="0"/>
              <a:t>. You cannot bind to a texture in the middle of a begin/end pair.</a:t>
            </a:r>
          </a:p>
          <a:p>
            <a:pPr marL="0" indent="0">
              <a:buNone/>
            </a:pPr>
            <a:r>
              <a:rPr lang="en-US" sz="5000" dirty="0"/>
              <a:t>    //Make sure that you specify a texture coordinate before each vertex that makes up a face. </a:t>
            </a:r>
          </a:p>
          <a:p>
            <a:pPr marL="0" indent="0">
              <a:buNone/>
            </a:pPr>
            <a:r>
              <a:rPr lang="en-US" sz="5000" dirty="0"/>
              <a:t>//If you have 3 vertices the pattern for texture mapping the triangle would go like this: </a:t>
            </a:r>
          </a:p>
          <a:p>
            <a:pPr marL="0" indent="0">
              <a:buNone/>
            </a:pPr>
            <a:r>
              <a:rPr lang="en-US" sz="5000" dirty="0"/>
              <a:t>//</a:t>
            </a:r>
            <a:r>
              <a:rPr lang="en-US" sz="5000" dirty="0" err="1"/>
              <a:t>TexCoord</a:t>
            </a:r>
            <a:r>
              <a:rPr lang="en-US" sz="5000" dirty="0"/>
              <a:t>; </a:t>
            </a:r>
            <a:r>
              <a:rPr lang="en-US" sz="5000" dirty="0" err="1"/>
              <a:t>VertexCoord</a:t>
            </a:r>
            <a:r>
              <a:rPr lang="en-US" sz="5000" dirty="0"/>
              <a:t>; </a:t>
            </a:r>
            <a:r>
              <a:rPr lang="en-US" sz="5000" dirty="0" err="1"/>
              <a:t>TexCoord</a:t>
            </a:r>
            <a:r>
              <a:rPr lang="en-US" sz="5000" dirty="0"/>
              <a:t>; </a:t>
            </a:r>
            <a:r>
              <a:rPr lang="en-US" sz="5000" dirty="0" err="1"/>
              <a:t>VertexCoord</a:t>
            </a:r>
            <a:r>
              <a:rPr lang="en-US" sz="5000" dirty="0"/>
              <a:t>; </a:t>
            </a:r>
            <a:r>
              <a:rPr lang="en-US" sz="5000" dirty="0" err="1"/>
              <a:t>TexCoord</a:t>
            </a:r>
            <a:r>
              <a:rPr lang="en-US" sz="5000" dirty="0"/>
              <a:t>; </a:t>
            </a:r>
            <a:r>
              <a:rPr lang="en-US" sz="5000" dirty="0" err="1"/>
              <a:t>VertexCoord</a:t>
            </a:r>
            <a:r>
              <a:rPr lang="en-US" sz="5000" dirty="0"/>
              <a:t>;</a:t>
            </a:r>
          </a:p>
          <a:p>
            <a:pPr marL="0" indent="0">
              <a:buNone/>
            </a:pPr>
            <a:r>
              <a:rPr lang="en-US" sz="5000" dirty="0"/>
              <a:t>    //Make sure that you store your texture id's in variables, it makes things easier.</a:t>
            </a:r>
          </a:p>
          <a:p>
            <a:pPr marL="0" indent="0">
              <a:buNone/>
            </a:pPr>
            <a:r>
              <a:rPr lang="en-US" sz="5000" dirty="0"/>
              <a:t>    //Make use of </a:t>
            </a:r>
            <a:r>
              <a:rPr lang="en-US" sz="5000" dirty="0" err="1"/>
              <a:t>glGenTextures</a:t>
            </a:r>
            <a:r>
              <a:rPr lang="en-US" sz="5000" dirty="0"/>
              <a:t>. Its the easy way to get a free texture id</a:t>
            </a:r>
            <a:r>
              <a:rPr lang="en-US" sz="5000" dirty="0" smtClean="0"/>
              <a:t>.</a:t>
            </a:r>
            <a:endParaRPr lang="en-US" sz="5000" dirty="0"/>
          </a:p>
        </p:txBody>
      </p:sp>
    </p:spTree>
    <p:extLst>
      <p:ext uri="{BB962C8B-B14F-4D97-AF65-F5344CB8AC3E}">
        <p14:creationId xmlns:p14="http://schemas.microsoft.com/office/powerpoint/2010/main" val="9678059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sz="quarter" idx="1"/>
          </p:nvPr>
        </p:nvSpPr>
        <p:spPr/>
        <p:txBody>
          <a:bodyPr>
            <a:normAutofit fontScale="92500" lnSpcReduction="20000"/>
          </a:bodyPr>
          <a:lstStyle/>
          <a:p>
            <a:pPr marL="0" indent="0">
              <a:buNone/>
            </a:pPr>
            <a:r>
              <a:rPr lang="en-US" sz="2800" dirty="0" err="1" smtClean="0"/>
              <a:t>glBindTexture</a:t>
            </a:r>
            <a:r>
              <a:rPr lang="en-US" sz="2800" dirty="0" smtClean="0"/>
              <a:t> </a:t>
            </a:r>
            <a:r>
              <a:rPr lang="en-US" sz="2800" dirty="0"/>
              <a:t>(GL_TEXTURE_2D, 13);</a:t>
            </a:r>
          </a:p>
          <a:p>
            <a:pPr marL="0" indent="0">
              <a:buNone/>
            </a:pPr>
            <a:r>
              <a:rPr lang="en-US" sz="2800" dirty="0" err="1"/>
              <a:t>glBegin</a:t>
            </a:r>
            <a:r>
              <a:rPr lang="en-US" sz="2800" dirty="0"/>
              <a:t> (GL_QUADS);</a:t>
            </a:r>
          </a:p>
          <a:p>
            <a:pPr marL="0" indent="0">
              <a:buNone/>
            </a:pPr>
            <a:r>
              <a:rPr lang="en-US" sz="2800" dirty="0"/>
              <a:t>glTexCoord2f (0.0, 0.0);</a:t>
            </a:r>
          </a:p>
          <a:p>
            <a:pPr marL="0" indent="0">
              <a:buNone/>
            </a:pPr>
            <a:r>
              <a:rPr lang="en-US" sz="2800" dirty="0"/>
              <a:t>glVertex2f (0.0, 0.0);</a:t>
            </a:r>
          </a:p>
          <a:p>
            <a:pPr marL="0" indent="0">
              <a:buNone/>
            </a:pPr>
            <a:r>
              <a:rPr lang="en-US" sz="2800" dirty="0"/>
              <a:t>glTexCoord2f (1.0, 0.0);</a:t>
            </a:r>
          </a:p>
          <a:p>
            <a:pPr marL="0" indent="0">
              <a:buNone/>
            </a:pPr>
            <a:r>
              <a:rPr lang="en-US" sz="2800" dirty="0"/>
              <a:t>glVertex2f (0.0, 1.0);</a:t>
            </a:r>
          </a:p>
          <a:p>
            <a:pPr marL="0" indent="0">
              <a:buNone/>
            </a:pPr>
            <a:r>
              <a:rPr lang="en-US" sz="2800" dirty="0"/>
              <a:t>glTexCoord2f (1.0, 1.0);</a:t>
            </a:r>
          </a:p>
          <a:p>
            <a:pPr marL="0" indent="0">
              <a:buNone/>
            </a:pPr>
            <a:r>
              <a:rPr lang="en-US" sz="2800" dirty="0"/>
              <a:t>glVertex2f (1.0, 1.0);</a:t>
            </a:r>
          </a:p>
          <a:p>
            <a:pPr marL="0" indent="0">
              <a:buNone/>
            </a:pPr>
            <a:r>
              <a:rPr lang="en-US" sz="2800" dirty="0"/>
              <a:t>glTexCoord2f (0.0, 1.0);</a:t>
            </a:r>
          </a:p>
          <a:p>
            <a:pPr marL="0" indent="0">
              <a:buNone/>
            </a:pPr>
            <a:r>
              <a:rPr lang="en-US" sz="2800" dirty="0"/>
              <a:t>glVertex2f (1.0, 0.0);</a:t>
            </a:r>
          </a:p>
          <a:p>
            <a:pPr marL="0" indent="0">
              <a:buNone/>
            </a:pPr>
            <a:r>
              <a:rPr lang="en-US" sz="2800" dirty="0" err="1"/>
              <a:t>glEnd</a:t>
            </a:r>
            <a:r>
              <a:rPr lang="en-US" sz="2800" dirty="0"/>
              <a:t> </a:t>
            </a:r>
            <a:r>
              <a:rPr lang="en-US" sz="2800" dirty="0" smtClean="0"/>
              <a:t>();</a:t>
            </a:r>
            <a:endParaRPr lang="en-US" sz="2800" dirty="0"/>
          </a:p>
          <a:p>
            <a:endParaRPr lang="en-US" dirty="0"/>
          </a:p>
        </p:txBody>
      </p:sp>
    </p:spTree>
    <p:extLst>
      <p:ext uri="{BB962C8B-B14F-4D97-AF65-F5344CB8AC3E}">
        <p14:creationId xmlns:p14="http://schemas.microsoft.com/office/powerpoint/2010/main" val="527845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100" name="Rectangle 2"/>
          <p:cNvSpPr>
            <a:spLocks noGrp="1" noChangeArrowheads="1"/>
          </p:cNvSpPr>
          <p:nvPr>
            <p:ph type="title" idx="4294967295"/>
          </p:nvPr>
        </p:nvSpPr>
        <p:spPr/>
        <p:txBody>
          <a:bodyPr/>
          <a:lstStyle/>
          <a:p>
            <a:pPr eaLnBrk="1" hangingPunct="1"/>
            <a:r>
              <a:rPr lang="en-US" smtClean="0"/>
              <a:t>Types of Textures</a:t>
            </a:r>
          </a:p>
        </p:txBody>
      </p:sp>
      <p:sp>
        <p:nvSpPr>
          <p:cNvPr id="516101" name="Rectangle 3"/>
          <p:cNvSpPr>
            <a:spLocks noGrp="1" noChangeArrowheads="1"/>
          </p:cNvSpPr>
          <p:nvPr>
            <p:ph type="body" idx="4294967295"/>
          </p:nvPr>
        </p:nvSpPr>
        <p:spPr/>
        <p:txBody>
          <a:bodyPr/>
          <a:lstStyle/>
          <a:p>
            <a:pPr marL="360363" indent="-360363" eaLnBrk="1" hangingPunct="1"/>
            <a:r>
              <a:rPr lang="en-US" smtClean="0"/>
              <a:t>Spatial Layout</a:t>
            </a:r>
          </a:p>
          <a:p>
            <a:pPr marL="900113" lvl="1" indent="-360363" eaLnBrk="1" hangingPunct="1"/>
            <a:r>
              <a:rPr lang="en-US" smtClean="0"/>
              <a:t>1D, 2D, 3D</a:t>
            </a:r>
          </a:p>
          <a:p>
            <a:pPr marL="900113" lvl="1" indent="-360363" eaLnBrk="1" hangingPunct="1"/>
            <a:r>
              <a:rPr lang="en-US" smtClean="0"/>
              <a:t>Cube Maps</a:t>
            </a:r>
          </a:p>
          <a:p>
            <a:pPr marL="360363" indent="-360363" eaLnBrk="1" hangingPunct="1"/>
            <a:r>
              <a:rPr lang="en-US" smtClean="0"/>
              <a:t>To start out you mainly use </a:t>
            </a:r>
            <a:r>
              <a:rPr lang="en-US" smtClean="0">
                <a:solidFill>
                  <a:srgbClr val="990000"/>
                </a:solidFill>
              </a:rPr>
              <a:t>2D</a:t>
            </a:r>
            <a:r>
              <a:rPr lang="en-US" smtClean="0"/>
              <a:t> textures</a:t>
            </a:r>
          </a:p>
          <a:p>
            <a:pPr marL="360363" indent="-360363" eaLnBrk="1" hangingPunct="1"/>
            <a:r>
              <a:rPr lang="en-US" smtClean="0">
                <a:solidFill>
                  <a:srgbClr val="990000"/>
                </a:solidFill>
              </a:rPr>
              <a:t>Texel</a:t>
            </a:r>
            <a:r>
              <a:rPr lang="en-US" smtClean="0"/>
              <a:t> – one “pixel” of a texture</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1908</TotalTime>
  <Words>3375</Words>
  <Application>Microsoft Office PowerPoint</Application>
  <PresentationFormat>On-screen Show (4:3)</PresentationFormat>
  <Paragraphs>597</Paragraphs>
  <Slides>82</Slides>
  <Notes>21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84" baseType="lpstr">
      <vt:lpstr>Equity</vt:lpstr>
      <vt:lpstr>Image</vt:lpstr>
      <vt:lpstr>CSE 470/598 Texture Mapping</vt:lpstr>
      <vt:lpstr>Disclaimer</vt:lpstr>
      <vt:lpstr>Objectives</vt:lpstr>
      <vt:lpstr>Why Texturing?</vt:lpstr>
      <vt:lpstr>The Limits of Geometric Modeling</vt:lpstr>
      <vt:lpstr>Modeling an Orange</vt:lpstr>
      <vt:lpstr>Modeling an Orange (2)</vt:lpstr>
      <vt:lpstr>Three Types of Mapping</vt:lpstr>
      <vt:lpstr>Types of Textures</vt:lpstr>
      <vt:lpstr>Texturing: General Approach</vt:lpstr>
      <vt:lpstr>Texture Spaces</vt:lpstr>
      <vt:lpstr>Texture Projectors</vt:lpstr>
      <vt:lpstr>Texture Projectors</vt:lpstr>
      <vt:lpstr>Texture Functions</vt:lpstr>
      <vt:lpstr>Texturing</vt:lpstr>
      <vt:lpstr>Texture Aliasing - Undersampling</vt:lpstr>
      <vt:lpstr>Texture Aliasing - Undersampling</vt:lpstr>
      <vt:lpstr>Texture Anti-Aliasing</vt:lpstr>
      <vt:lpstr>Texture Anti-Aliasing: MIP Mapping</vt:lpstr>
      <vt:lpstr>Texture Anti-Aliasing: MIP Mapping</vt:lpstr>
      <vt:lpstr>Texture Anti-Aliasing: MIP Mapping</vt:lpstr>
      <vt:lpstr>Texture Anti-Aliasing: Mip Mapping </vt:lpstr>
      <vt:lpstr>Magnification</vt:lpstr>
      <vt:lpstr>Anti-Aliasing (Bilinear Filtering Example)</vt:lpstr>
      <vt:lpstr>Important Note</vt:lpstr>
      <vt:lpstr>Texture Mapping</vt:lpstr>
      <vt:lpstr>Environment Mapping </vt:lpstr>
      <vt:lpstr>Bump Mapping</vt:lpstr>
      <vt:lpstr>Where does mapping take place?</vt:lpstr>
      <vt:lpstr>Is it simple?</vt:lpstr>
      <vt:lpstr>Coordinate Systems</vt:lpstr>
      <vt:lpstr>Texture Mapping</vt:lpstr>
      <vt:lpstr>Mapping Functions</vt:lpstr>
      <vt:lpstr>Backward Mapping</vt:lpstr>
      <vt:lpstr>Two-part mapping</vt:lpstr>
      <vt:lpstr>Cylindrical Mapping</vt:lpstr>
      <vt:lpstr>Spherical Map</vt:lpstr>
      <vt:lpstr>Box Mapping</vt:lpstr>
      <vt:lpstr>Second Mapping</vt:lpstr>
      <vt:lpstr>Aliasing</vt:lpstr>
      <vt:lpstr>Area Averaging</vt:lpstr>
      <vt:lpstr>Recap – Buffers and Textures</vt:lpstr>
      <vt:lpstr>Texture Mapping in OpenGL</vt:lpstr>
      <vt:lpstr>Objectives</vt:lpstr>
      <vt:lpstr>Basic Strategy</vt:lpstr>
      <vt:lpstr>Texture Mapping</vt:lpstr>
      <vt:lpstr>Texture Example</vt:lpstr>
      <vt:lpstr>Texture Mapping and the OpenGL Pipeline</vt:lpstr>
      <vt:lpstr>Specifying a Texture Image</vt:lpstr>
      <vt:lpstr>Define  Image as a Texture</vt:lpstr>
      <vt:lpstr>Converting A Texture Image</vt:lpstr>
      <vt:lpstr>Mapping a Texture</vt:lpstr>
      <vt:lpstr>Typical Code</vt:lpstr>
      <vt:lpstr>Interpolation</vt:lpstr>
      <vt:lpstr>Texture Parameters</vt:lpstr>
      <vt:lpstr>Wrapping Mode</vt:lpstr>
      <vt:lpstr>Magnification and Minification</vt:lpstr>
      <vt:lpstr>Filter Modes</vt:lpstr>
      <vt:lpstr>Mipmapped Textures</vt:lpstr>
      <vt:lpstr>Example</vt:lpstr>
      <vt:lpstr>Texture Functions</vt:lpstr>
      <vt:lpstr>Perspective Correction Hint</vt:lpstr>
      <vt:lpstr>Example: Perspective Correction</vt:lpstr>
      <vt:lpstr>Generating Texture Coordinates</vt:lpstr>
      <vt:lpstr>Texture Objects</vt:lpstr>
      <vt:lpstr>Applying Textures II</vt:lpstr>
      <vt:lpstr>Other Texture Features</vt:lpstr>
      <vt:lpstr>Example</vt:lpstr>
      <vt:lpstr>Generating and Binding a Texture ID</vt:lpstr>
      <vt:lpstr>Defining the Texture</vt:lpstr>
      <vt:lpstr>glTexParameteri</vt:lpstr>
      <vt:lpstr>GL_TEXTURE_MIN_FILTER</vt:lpstr>
      <vt:lpstr>GL_TEXTURE_MAG_FILTER</vt:lpstr>
      <vt:lpstr>GL_TEXTURE_WRAP_S</vt:lpstr>
      <vt:lpstr>GL_TEXTURE_WRAP_T</vt:lpstr>
      <vt:lpstr>glTexEnvf</vt:lpstr>
      <vt:lpstr>glTexImage2D</vt:lpstr>
      <vt:lpstr>glTexImage2d</vt:lpstr>
      <vt:lpstr>glTexImage2d</vt:lpstr>
      <vt:lpstr>OpenGL is a State Machine</vt:lpstr>
      <vt:lpstr>Example</vt:lpstr>
      <vt:lpstr>Example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cadlabadmin</dc:creator>
  <cp:lastModifiedBy>Ross Maciejewski</cp:lastModifiedBy>
  <cp:revision>168</cp:revision>
  <dcterms:created xsi:type="dcterms:W3CDTF">2011-08-04T19:58:28Z</dcterms:created>
  <dcterms:modified xsi:type="dcterms:W3CDTF">2011-09-26T22:56:01Z</dcterms:modified>
</cp:coreProperties>
</file>